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4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5" r:id="rId34"/>
    <p:sldId id="300" r:id="rId35"/>
    <p:sldId id="301" r:id="rId36"/>
    <p:sldId id="302" r:id="rId37"/>
    <p:sldId id="303" r:id="rId38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C9B4"/>
    <a:srgbClr val="009480"/>
    <a:srgbClr val="0089C6"/>
    <a:srgbClr val="00528E"/>
    <a:srgbClr val="8799C1"/>
    <a:srgbClr val="CECFD0"/>
    <a:srgbClr val="FBB034"/>
    <a:srgbClr val="9FC9BD"/>
    <a:srgbClr val="0B91D5"/>
    <a:srgbClr val="2DB0D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08" autoAdjust="0"/>
    <p:restoredTop sz="83883" autoAdjust="0"/>
  </p:normalViewPr>
  <p:slideViewPr>
    <p:cSldViewPr>
      <p:cViewPr varScale="1">
        <p:scale>
          <a:sx n="91" d="100"/>
          <a:sy n="91" d="100"/>
        </p:scale>
        <p:origin x="-38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89284E9-4574-44C9-A435-7A9942220E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4CB5E9B-85D9-449C-BEBA-E7DFD6B48A3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9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11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13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EA - 24 01 05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B80661-C0EE-4632-88DE-9A15E9121FE2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63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EA - 24 01 05</a:t>
            </a:r>
          </a:p>
        </p:txBody>
      </p:sp>
      <p:sp>
        <p:nvSpPr>
          <p:cNvPr id="256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B193C-2DE5-4108-BF74-303BF815AE1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/>
              <a:t>EA - 24 01 05</a:t>
            </a:r>
          </a:p>
        </p:txBody>
      </p:sp>
      <p:sp>
        <p:nvSpPr>
          <p:cNvPr id="256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B193C-2DE5-4108-BF74-303BF815AE1A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25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18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19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20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21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23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24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26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27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28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29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30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4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31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34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36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37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6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7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8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9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10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5600" y="2057400"/>
            <a:ext cx="8229600" cy="762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5600" y="3162300"/>
            <a:ext cx="8229600" cy="2476500"/>
          </a:xfrm>
        </p:spPr>
        <p:txBody>
          <a:bodyPr/>
          <a:lstStyle>
            <a:lvl1pPr marL="0" indent="0">
              <a:buFont typeface="Wingdings" pitchFamily="-96" charset="2"/>
              <a:buNone/>
              <a:defRPr b="1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0" y="2863850"/>
            <a:ext cx="88741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115" name="Picture 43" descr="bluebanner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76988"/>
            <a:ext cx="9144000" cy="334962"/>
          </a:xfrm>
          <a:prstGeom prst="rect">
            <a:avLst/>
          </a:prstGeom>
          <a:noFill/>
        </p:spPr>
      </p:pic>
      <p:pic>
        <p:nvPicPr>
          <p:cNvPr id="3116" name="Picture 44" descr="stlogo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9425" y="228600"/>
            <a:ext cx="809625" cy="482600"/>
          </a:xfrm>
          <a:prstGeom prst="rect">
            <a:avLst/>
          </a:prstGeom>
          <a:noFill/>
        </p:spPr>
      </p:pic>
      <p:sp>
        <p:nvSpPr>
          <p:cNvPr id="7" name="PowerPointWaterMarkTitle"/>
          <p:cNvSpPr>
            <a:spLocks noChangeAspect="1"/>
          </p:cNvSpPr>
          <p:nvPr userDrawn="1"/>
        </p:nvSpPr>
        <p:spPr>
          <a:xfrm>
            <a:off x="7978761" y="6032501"/>
            <a:ext cx="974739" cy="21335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b="0" i="0" cap="none" spc="0" smtClean="0">
                <a:ln w="900" cmpd="sng">
                  <a:solidFill>
                    <a:srgbClr val="FF0000">
                      <a:alpha val="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"/>
              </a:rPr>
              <a:t>ST Confidential</a:t>
            </a:r>
            <a:endParaRPr lang="en-US" sz="1400" b="0" i="0" cap="none" spc="0">
              <a:ln w="900" cmpd="sng">
                <a:solidFill>
                  <a:srgbClr val="FF0000">
                    <a:alpha val="55000"/>
                  </a:srgbClr>
                </a:solidFill>
                <a:prstDash val="solid"/>
              </a:ln>
              <a:solidFill>
                <a:srgbClr val="FF000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 1.72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764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9250" y="152400"/>
            <a:ext cx="60769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152400"/>
            <a:ext cx="7467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9250" y="1143000"/>
            <a:ext cx="40767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8350" y="1143000"/>
            <a:ext cx="40767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9250" y="1143000"/>
            <a:ext cx="40767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8350" y="1143000"/>
            <a:ext cx="40767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</p:spPr>
        <p:txBody>
          <a:bodyPr/>
          <a:lstStyle/>
          <a:p>
            <a:r>
              <a:rPr lang="en-US" dirty="0" smtClean="0"/>
              <a:t>V 1.72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Picture 46" descr="bluebanner0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400800"/>
            <a:ext cx="9144000" cy="334962"/>
          </a:xfrm>
          <a:prstGeom prst="rect">
            <a:avLst/>
          </a:prstGeom>
          <a:noFill/>
        </p:spPr>
      </p:pic>
      <p:pic>
        <p:nvPicPr>
          <p:cNvPr id="1065" name="Picture 41" descr="stlogo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99425" y="228600"/>
            <a:ext cx="809625" cy="4826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250" y="152400"/>
            <a:ext cx="7467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9250" y="11430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0" y="857250"/>
            <a:ext cx="887888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V 1.72</a:t>
            </a:r>
            <a:endParaRPr lang="en-US" dirty="0"/>
          </a:p>
        </p:txBody>
      </p:sp>
      <p:sp>
        <p:nvSpPr>
          <p:cNvPr id="10" name="PowerPointWaterMarkSlide"/>
          <p:cNvSpPr>
            <a:spLocks noChangeAspect="1"/>
          </p:cNvSpPr>
          <p:nvPr userDrawn="1"/>
        </p:nvSpPr>
        <p:spPr>
          <a:xfrm>
            <a:off x="7978761" y="6032501"/>
            <a:ext cx="974739" cy="21335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b="0" i="0" cap="none" spc="0" smtClean="0">
                <a:ln w="900" cmpd="sng">
                  <a:solidFill>
                    <a:srgbClr val="FF0000">
                      <a:alpha val="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"/>
              </a:rPr>
              <a:t>ST Confidential</a:t>
            </a:r>
            <a:endParaRPr lang="en-US" sz="1400" b="0" i="0" cap="none" spc="0">
              <a:ln w="900" cmpd="sng">
                <a:solidFill>
                  <a:srgbClr val="FF0000">
                    <a:alpha val="55000"/>
                  </a:srgbClr>
                </a:solidFill>
                <a:prstDash val="solid"/>
              </a:ln>
              <a:solidFill>
                <a:srgbClr val="FF0000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"/>
            </a:endParaRP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077200" y="6400800"/>
            <a:ext cx="685800" cy="274638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0B202A5D-4369-49BF-BA0A-11A3693BC3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pitchFamily="-96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-96" charset="2"/>
        <a:buChar char="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  <a:r>
              <a:rPr lang="en-US" dirty="0" smtClean="0"/>
              <a:t>Shaper full documentation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Nicolas Roux</a:t>
            </a:r>
            <a:br>
              <a:rPr lang="en-US" dirty="0" smtClean="0"/>
            </a:br>
            <a:r>
              <a:rPr lang="en-US" dirty="0" smtClean="0"/>
              <a:t>Imaging Division </a:t>
            </a:r>
          </a:p>
          <a:p>
            <a:r>
              <a:rPr lang="en-US" dirty="0" smtClean="0"/>
              <a:t>Processor Architecture &amp; Algorithm Group</a:t>
            </a:r>
          </a:p>
          <a:p>
            <a:endParaRPr lang="fr-FR" dirty="0" smtClean="0"/>
          </a:p>
          <a:p>
            <a:r>
              <a:rPr lang="fr-FR" sz="2000" dirty="0" smtClean="0"/>
              <a:t>August 2011 – V 1.72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2- SaturationYUV  definition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10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42900" y="838200"/>
            <a:ext cx="8572500" cy="5562600"/>
            <a:chOff x="193964" y="371943"/>
            <a:chExt cx="9351818" cy="6728490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35527" y="371943"/>
              <a:ext cx="9144000" cy="1431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Using the saturation color matrix, we now 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try to redefine a color saturation channel, preserving the luminance channel.</a:t>
              </a:r>
              <a:r>
                <a:rPr lang="en-US" sz="2000" dirty="0" smtClean="0">
                  <a:solidFill>
                    <a:schemeClr val="tx1"/>
                  </a:solidFill>
                </a:rPr>
                <a:t> If we draw the plot of RGB relative to saturation factor, extended to a value of 0, we have:</a:t>
              </a:r>
            </a:p>
            <a:p>
              <a:endParaRPr lang="en-US" sz="18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" y="1600200"/>
              <a:ext cx="8569036" cy="4025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93964" y="5602397"/>
              <a:ext cx="9351818" cy="14980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solidFill>
                    <a:schemeClr val="tx1"/>
                  </a:solidFill>
                </a:rPr>
                <a:t>The maximum factor of saturation, </a:t>
              </a:r>
              <a:r>
                <a:rPr lang="en-US" sz="1800" b="1" dirty="0" smtClean="0">
                  <a:solidFill>
                    <a:schemeClr val="tx1"/>
                  </a:solidFill>
                </a:rPr>
                <a:t>Sf</a:t>
              </a:r>
              <a:r>
                <a:rPr lang="en-US" sz="1800" b="1" baseline="-25000" dirty="0" smtClean="0">
                  <a:solidFill>
                    <a:schemeClr val="tx1"/>
                  </a:solidFill>
                </a:rPr>
                <a:t>max</a:t>
              </a:r>
              <a:r>
                <a:rPr lang="en-US" sz="1800" baseline="-25000" dirty="0" smtClean="0">
                  <a:solidFill>
                    <a:schemeClr val="tx1"/>
                  </a:solidFill>
                </a:rPr>
                <a:t>, </a:t>
              </a:r>
              <a:r>
                <a:rPr lang="en-US" sz="1800" dirty="0" smtClean="0">
                  <a:solidFill>
                    <a:schemeClr val="tx1"/>
                  </a:solidFill>
                </a:rPr>
                <a:t> is reached with one of R,G or B reaching </a:t>
              </a:r>
              <a:r>
                <a:rPr lang="en-US" sz="1800" i="1" dirty="0" smtClean="0">
                  <a:solidFill>
                    <a:schemeClr val="tx1"/>
                  </a:solidFill>
                </a:rPr>
                <a:t>0</a:t>
              </a:r>
              <a:r>
                <a:rPr lang="en-US" sz="1800" dirty="0" smtClean="0">
                  <a:solidFill>
                    <a:schemeClr val="tx1"/>
                  </a:solidFill>
                </a:rPr>
                <a:t> or the </a:t>
              </a:r>
              <a:r>
                <a:rPr lang="en-US" sz="1800" i="1" dirty="0" smtClean="0">
                  <a:solidFill>
                    <a:schemeClr val="tx1"/>
                  </a:solidFill>
                </a:rPr>
                <a:t>maxCode</a:t>
              </a:r>
              <a:r>
                <a:rPr lang="en-US" sz="1800" dirty="0" smtClean="0">
                  <a:solidFill>
                    <a:schemeClr val="tx1"/>
                  </a:solidFill>
                </a:rPr>
                <a:t>. Here, we have for each triplet RGB the possible range for our newly defined color saturation [0, Sf</a:t>
              </a:r>
              <a:r>
                <a:rPr lang="en-US" sz="1800" baseline="-25000" dirty="0" smtClean="0">
                  <a:solidFill>
                    <a:schemeClr val="tx1"/>
                  </a:solidFill>
                </a:rPr>
                <a:t>max</a:t>
              </a:r>
              <a:r>
                <a:rPr lang="en-US" sz="1800" dirty="0" smtClean="0">
                  <a:solidFill>
                    <a:schemeClr val="tx1"/>
                  </a:solidFill>
                </a:rPr>
                <a:t>]. </a:t>
              </a:r>
            </a:p>
            <a:p>
              <a:r>
                <a:rPr lang="en-US" sz="1800" dirty="0" smtClean="0">
                  <a:solidFill>
                    <a:schemeClr val="tx1"/>
                  </a:solidFill>
                </a:rPr>
                <a:t>This could be normalized into a [0%,100%] range.</a:t>
              </a: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2266950" y="3308350"/>
              <a:ext cx="3136900" cy="0"/>
            </a:xfrm>
            <a:prstGeom prst="line">
              <a:avLst/>
            </a:prstGeom>
            <a:noFill/>
            <a:ln w="38100" cap="flat" cmpd="sng" algn="ctr">
              <a:solidFill>
                <a:srgbClr val="832175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14"/>
            <p:cNvSpPr/>
            <p:nvPr/>
          </p:nvSpPr>
          <p:spPr bwMode="auto">
            <a:xfrm>
              <a:off x="2819400" y="4953000"/>
              <a:ext cx="2514600" cy="406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81400" y="4800600"/>
              <a:ext cx="12634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i="1" dirty="0" smtClean="0">
                  <a:solidFill>
                    <a:srgbClr val="832175"/>
                  </a:solidFill>
                </a:rPr>
                <a:t>Sf</a:t>
              </a:r>
              <a:r>
                <a:rPr lang="en-US" sz="3600" b="1" i="1" baseline="-25000" dirty="0" smtClean="0">
                  <a:solidFill>
                    <a:srgbClr val="832175"/>
                  </a:solidFill>
                </a:rPr>
                <a:t>max</a:t>
              </a:r>
              <a:endParaRPr lang="en-GB" sz="3600" b="1" i="1" dirty="0">
                <a:solidFill>
                  <a:srgbClr val="832175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657600" y="4343400"/>
              <a:ext cx="304800" cy="304800"/>
            </a:xfrm>
            <a:prstGeom prst="ellipse">
              <a:avLst/>
            </a:prstGeom>
            <a:noFill/>
            <a:ln w="3810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25637" y="4058787"/>
              <a:ext cx="2951018" cy="4095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32175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832175"/>
                  </a:solidFill>
                </a:rPr>
                <a:t>(Blue channel reaching 0)</a:t>
              </a:r>
              <a:endParaRPr lang="en-GB" sz="1600" b="1" dirty="0">
                <a:solidFill>
                  <a:srgbClr val="832175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9" idx="1"/>
              <a:endCxn id="18" idx="7"/>
            </p:cNvCxnSpPr>
            <p:nvPr/>
          </p:nvCxnSpPr>
          <p:spPr bwMode="auto">
            <a:xfrm rot="10800000" flipV="1">
              <a:off x="3917765" y="4263542"/>
              <a:ext cx="307873" cy="124493"/>
            </a:xfrm>
            <a:prstGeom prst="straightConnector1">
              <a:avLst/>
            </a:prstGeom>
            <a:noFill/>
            <a:ln w="3810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6781800" y="4876800"/>
              <a:ext cx="1827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Saturation factor</a:t>
              </a:r>
              <a:endParaRPr lang="en-GB" sz="1600" b="1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 </a:t>
            </a:r>
            <a:r>
              <a:rPr lang="en-US" dirty="0" err="1" smtClean="0"/>
              <a:t>SaturationYUV</a:t>
            </a:r>
            <a:r>
              <a:rPr lang="en-US" dirty="0" smtClean="0"/>
              <a:t>  definition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11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228600" y="990600"/>
            <a:ext cx="8763000" cy="5300534"/>
            <a:chOff x="63500" y="609600"/>
            <a:chExt cx="9323728" cy="5934354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52400" y="609600"/>
              <a:ext cx="8991600" cy="130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u="sng" dirty="0" smtClean="0">
                  <a:solidFill>
                    <a:schemeClr val="tx1"/>
                  </a:solidFill>
                </a:rPr>
                <a:t>Defining Saturation with Saturation color matrix:</a:t>
              </a:r>
              <a:r>
                <a:rPr lang="en-US" sz="1800" dirty="0" smtClean="0">
                  <a:solidFill>
                    <a:schemeClr val="tx1"/>
                  </a:solidFill>
                </a:rPr>
                <a:t>   Color saturation that we define is a scaling factor of RGB channels around the Y channel. This is translated as: </a:t>
              </a:r>
              <a:r>
                <a:rPr lang="en-US" sz="1600" dirty="0" smtClean="0">
                  <a:solidFill>
                    <a:schemeClr val="tx1"/>
                  </a:solidFill>
                </a:rPr>
                <a:t/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endParaRPr lang="en-US" sz="1600" dirty="0" smtClean="0">
                <a:solidFill>
                  <a:schemeClr val="tx1"/>
                </a:solidFill>
              </a:endParaRPr>
            </a:p>
            <a:p>
              <a:endParaRPr lang="en-US" sz="1800" dirty="0" smtClean="0">
                <a:solidFill>
                  <a:schemeClr val="tx1"/>
                </a:solidFill>
              </a:endParaRPr>
            </a:p>
          </p:txBody>
        </p:sp>
        <p:graphicFrame>
          <p:nvGraphicFramePr>
            <p:cNvPr id="49154" name="Object 4"/>
            <p:cNvGraphicFramePr>
              <a:graphicFrameLocks noChangeAspect="1"/>
            </p:cNvGraphicFramePr>
            <p:nvPr/>
          </p:nvGraphicFramePr>
          <p:xfrm>
            <a:off x="63500" y="1295400"/>
            <a:ext cx="8991600" cy="1201738"/>
          </p:xfrm>
          <a:graphic>
            <a:graphicData uri="http://schemas.openxmlformats.org/presentationml/2006/ole">
              <p:oleObj spid="_x0000_s3074" name="Equation" r:id="rId4" imgW="5143320" imgH="685800" progId="Equation.3">
                <p:embed/>
              </p:oleObj>
            </a:graphicData>
          </a:graphic>
        </p:graphicFrame>
        <p:grpSp>
          <p:nvGrpSpPr>
            <p:cNvPr id="2" name="Group 79"/>
            <p:cNvGrpSpPr/>
            <p:nvPr/>
          </p:nvGrpSpPr>
          <p:grpSpPr>
            <a:xfrm>
              <a:off x="304800" y="2592387"/>
              <a:ext cx="7924800" cy="3341132"/>
              <a:chOff x="304800" y="2592387"/>
              <a:chExt cx="7924800" cy="3341132"/>
            </a:xfrm>
          </p:grpSpPr>
          <p:grpSp>
            <p:nvGrpSpPr>
              <p:cNvPr id="3" name="Group 20"/>
              <p:cNvGrpSpPr>
                <a:grpSpLocks/>
              </p:cNvGrpSpPr>
              <p:nvPr/>
            </p:nvGrpSpPr>
            <p:grpSpPr bwMode="auto">
              <a:xfrm>
                <a:off x="609600" y="2592387"/>
                <a:ext cx="1828800" cy="2959100"/>
                <a:chOff x="2133600" y="2286794"/>
                <a:chExt cx="1828800" cy="2959338"/>
              </a:xfrm>
            </p:grpSpPr>
            <p:cxnSp>
              <p:nvCxnSpPr>
                <p:cNvPr id="12" name="Straight Arrow Connector 1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2324100" y="3695700"/>
                  <a:ext cx="2819400" cy="1588"/>
                </a:xfrm>
                <a:prstGeom prst="straightConnector1">
                  <a:avLst/>
                </a:prstGeom>
                <a:noFill/>
                <a:ln w="50800" algn="ctr">
                  <a:solidFill>
                    <a:schemeClr val="tx1"/>
                  </a:solidFill>
                  <a:round/>
                  <a:headEnd/>
                  <a:tailEnd type="arrow" w="lg" len="lg"/>
                </a:ln>
              </p:spPr>
            </p:cxnSp>
            <p:cxnSp>
              <p:nvCxnSpPr>
                <p:cNvPr id="13" name="Straight Connector 15"/>
                <p:cNvCxnSpPr>
                  <a:cxnSpLocks noChangeShapeType="1"/>
                </p:cNvCxnSpPr>
                <p:nvPr/>
              </p:nvCxnSpPr>
              <p:spPr bwMode="auto">
                <a:xfrm>
                  <a:off x="3505200" y="5105400"/>
                  <a:ext cx="457200" cy="0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15" name="Straight Connector 17"/>
                <p:cNvCxnSpPr>
                  <a:cxnSpLocks noChangeShapeType="1"/>
                </p:cNvCxnSpPr>
                <p:nvPr/>
              </p:nvCxnSpPr>
              <p:spPr bwMode="auto">
                <a:xfrm>
                  <a:off x="3505200" y="2743200"/>
                  <a:ext cx="457200" cy="0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16" name="TextBox 18"/>
                <p:cNvSpPr txBox="1">
                  <a:spLocks noChangeArrowheads="1"/>
                </p:cNvSpPr>
                <p:nvPr/>
              </p:nvSpPr>
              <p:spPr bwMode="auto">
                <a:xfrm>
                  <a:off x="3200400" y="4876800"/>
                  <a:ext cx="31290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800" b="1"/>
                    <a:t>0</a:t>
                  </a:r>
                  <a:endParaRPr lang="en-US" sz="1800" b="1"/>
                </a:p>
              </p:txBody>
            </p:sp>
            <p:sp>
              <p:nvSpPr>
                <p:cNvPr id="17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2133600" y="2514600"/>
                  <a:ext cx="1295147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fr-FR" sz="1800" b="1"/>
                    <a:t>Code max</a:t>
                  </a:r>
                  <a:endParaRPr lang="en-US" sz="1800" b="1"/>
                </a:p>
              </p:txBody>
            </p:sp>
          </p:grpSp>
          <p:cxnSp>
            <p:nvCxnSpPr>
              <p:cNvPr id="18" name="Straight Connector 21"/>
              <p:cNvCxnSpPr>
                <a:cxnSpLocks noChangeShapeType="1"/>
              </p:cNvCxnSpPr>
              <p:nvPr/>
            </p:nvCxnSpPr>
            <p:spPr bwMode="auto">
              <a:xfrm>
                <a:off x="2286000" y="5411787"/>
                <a:ext cx="45720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9" name="Straight Connector 23"/>
              <p:cNvCxnSpPr>
                <a:cxnSpLocks noChangeShapeType="1"/>
              </p:cNvCxnSpPr>
              <p:nvPr/>
            </p:nvCxnSpPr>
            <p:spPr bwMode="auto">
              <a:xfrm flipV="1">
                <a:off x="2286000" y="3048000"/>
                <a:ext cx="4648200" cy="1428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20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3352800" y="43449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21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3352800" y="34305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22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3352800" y="40401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26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4114800" y="4361029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7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4114800" y="3430587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1" name="Straight Arrow Connector 51"/>
              <p:cNvCxnSpPr>
                <a:cxnSpLocks noChangeShapeType="1"/>
              </p:cNvCxnSpPr>
              <p:nvPr/>
            </p:nvCxnSpPr>
            <p:spPr bwMode="auto">
              <a:xfrm rot="16200000" flipV="1">
                <a:off x="4076285" y="4080292"/>
                <a:ext cx="537412" cy="1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33" name="TextBox 55"/>
              <p:cNvSpPr txBox="1">
                <a:spLocks noChangeArrowheads="1"/>
              </p:cNvSpPr>
              <p:nvPr/>
            </p:nvSpPr>
            <p:spPr bwMode="auto">
              <a:xfrm>
                <a:off x="2209800" y="32781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A</a:t>
                </a:r>
                <a:endParaRPr lang="en-US" sz="1200" i="1" dirty="0"/>
              </a:p>
            </p:txBody>
          </p:sp>
          <p:sp>
            <p:nvSpPr>
              <p:cNvPr id="34" name="TextBox 56"/>
              <p:cNvSpPr txBox="1">
                <a:spLocks noChangeArrowheads="1"/>
              </p:cNvSpPr>
              <p:nvPr/>
            </p:nvSpPr>
            <p:spPr bwMode="auto">
              <a:xfrm>
                <a:off x="2197100" y="36591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 smtClean="0"/>
                  <a:t>Luminance</a:t>
                </a:r>
                <a:endParaRPr lang="en-US" sz="1200" i="1" dirty="0"/>
              </a:p>
            </p:txBody>
          </p:sp>
          <p:sp>
            <p:nvSpPr>
              <p:cNvPr id="35" name="TextBox 57"/>
              <p:cNvSpPr txBox="1">
                <a:spLocks noChangeArrowheads="1"/>
              </p:cNvSpPr>
              <p:nvPr/>
            </p:nvSpPr>
            <p:spPr bwMode="auto">
              <a:xfrm>
                <a:off x="2209800" y="41925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C</a:t>
                </a:r>
                <a:endParaRPr lang="en-US" sz="1200" i="1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86000" y="5564187"/>
                <a:ext cx="2050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CC3300"/>
                    </a:solidFill>
                  </a:rPr>
                  <a:t>Saturation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= 50%</a:t>
                </a:r>
                <a:endParaRPr lang="en-GB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410200" y="5564187"/>
                <a:ext cx="2178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CC3300"/>
                    </a:solidFill>
                  </a:rPr>
                  <a:t>Saturation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= 100%</a:t>
                </a:r>
                <a:endParaRPr lang="en-GB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55"/>
              <p:cNvSpPr txBox="1">
                <a:spLocks noChangeArrowheads="1"/>
              </p:cNvSpPr>
              <p:nvPr/>
            </p:nvSpPr>
            <p:spPr bwMode="auto">
              <a:xfrm>
                <a:off x="6934200" y="294163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200" i="1" dirty="0"/>
                  <a:t>Channel A</a:t>
                </a:r>
                <a:endParaRPr lang="en-US" sz="1200" i="1" dirty="0"/>
              </a:p>
            </p:txBody>
          </p:sp>
          <p:sp>
            <p:nvSpPr>
              <p:cNvPr id="42" name="TextBox 56"/>
              <p:cNvSpPr txBox="1">
                <a:spLocks noChangeArrowheads="1"/>
              </p:cNvSpPr>
              <p:nvPr/>
            </p:nvSpPr>
            <p:spPr bwMode="auto">
              <a:xfrm>
                <a:off x="6934200" y="41925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200" i="1" dirty="0"/>
                  <a:t>Channel B</a:t>
                </a:r>
                <a:endParaRPr lang="en-US" sz="1200" i="1" dirty="0"/>
              </a:p>
            </p:txBody>
          </p:sp>
          <p:sp>
            <p:nvSpPr>
              <p:cNvPr id="43" name="TextBox 57"/>
              <p:cNvSpPr txBox="1">
                <a:spLocks noChangeArrowheads="1"/>
              </p:cNvSpPr>
              <p:nvPr/>
            </p:nvSpPr>
            <p:spPr bwMode="auto">
              <a:xfrm>
                <a:off x="6934200" y="48021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200" i="1" dirty="0">
                    <a:solidFill>
                      <a:schemeClr val="tx1"/>
                    </a:solidFill>
                  </a:rPr>
                  <a:t>Channel C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3811587"/>
                <a:ext cx="14478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i="1" dirty="0" smtClean="0">
                    <a:solidFill>
                      <a:schemeClr val="tx1"/>
                    </a:solidFill>
                  </a:rPr>
                  <a:t>Values of R, G and B channels </a:t>
                </a:r>
                <a:endParaRPr lang="en-GB" sz="1800" b="1" dirty="0"/>
              </a:p>
            </p:txBody>
          </p:sp>
          <p:cxnSp>
            <p:nvCxnSpPr>
              <p:cNvPr id="45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3352800" y="38115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4114800" y="3811587"/>
                <a:ext cx="20574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49" name="TextBox 57"/>
              <p:cNvSpPr txBox="1">
                <a:spLocks noChangeArrowheads="1"/>
              </p:cNvSpPr>
              <p:nvPr/>
            </p:nvSpPr>
            <p:spPr bwMode="auto">
              <a:xfrm>
                <a:off x="2209800" y="38877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</a:t>
                </a:r>
                <a:r>
                  <a:rPr lang="fr-FR" sz="1200" i="1" dirty="0" smtClean="0"/>
                  <a:t>B</a:t>
                </a:r>
                <a:endParaRPr lang="en-US" sz="1200" i="1" dirty="0"/>
              </a:p>
            </p:txBody>
          </p:sp>
          <p:cxnSp>
            <p:nvCxnSpPr>
              <p:cNvPr id="50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152900" y="3621087"/>
                <a:ext cx="3810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56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6324600" y="49545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57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6324600" y="30495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58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6324600" y="43449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59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6324600" y="3811587"/>
                <a:ext cx="457200" cy="0"/>
              </a:xfrm>
              <a:prstGeom prst="line">
                <a:avLst/>
              </a:prstGeom>
              <a:noFill/>
              <a:ln w="5715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62" name="Straight Connector 47"/>
              <p:cNvCxnSpPr>
                <a:cxnSpLocks noChangeShapeType="1"/>
              </p:cNvCxnSpPr>
              <p:nvPr/>
            </p:nvCxnSpPr>
            <p:spPr bwMode="auto">
              <a:xfrm flipV="1">
                <a:off x="4572000" y="3049587"/>
                <a:ext cx="1219200" cy="38100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791200" y="3049587"/>
                <a:ext cx="3810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4552950" y="4354512"/>
                <a:ext cx="1238250" cy="600075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5791200" y="4954587"/>
                <a:ext cx="3810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71" name="TextBox 56"/>
              <p:cNvSpPr txBox="1">
                <a:spLocks noChangeArrowheads="1"/>
              </p:cNvSpPr>
              <p:nvPr/>
            </p:nvSpPr>
            <p:spPr bwMode="auto">
              <a:xfrm>
                <a:off x="6934200" y="3659187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1200" i="1" dirty="0" smtClean="0"/>
                  <a:t>Luminance</a:t>
                </a:r>
                <a:endParaRPr lang="en-US" sz="1200" i="1" dirty="0"/>
              </a:p>
            </p:txBody>
          </p:sp>
          <p:cxnSp>
            <p:nvCxnSpPr>
              <p:cNvPr id="74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626100" y="3430587"/>
                <a:ext cx="7620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78" name="Rectangle 77"/>
              <p:cNvSpPr/>
              <p:nvPr/>
            </p:nvSpPr>
            <p:spPr bwMode="auto">
              <a:xfrm>
                <a:off x="5029200" y="3201987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6" name="Straight Arrow Connector 62"/>
              <p:cNvCxnSpPr>
                <a:cxnSpLocks noChangeShapeType="1"/>
              </p:cNvCxnSpPr>
              <p:nvPr/>
            </p:nvCxnSpPr>
            <p:spPr bwMode="auto">
              <a:xfrm rot="16200000" flipV="1">
                <a:off x="4726782" y="3430586"/>
                <a:ext cx="762000" cy="1"/>
              </a:xfrm>
              <a:prstGeom prst="straightConnector1">
                <a:avLst/>
              </a:prstGeom>
              <a:noFill/>
              <a:ln w="28575" algn="ctr">
                <a:solidFill>
                  <a:srgbClr val="00CC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79" name="Rectangle 78"/>
              <p:cNvSpPr/>
              <p:nvPr/>
            </p:nvSpPr>
            <p:spPr bwMode="auto">
              <a:xfrm>
                <a:off x="5029200" y="4573587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7" name="Straight Arrow Connector 6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306094" y="4611687"/>
                <a:ext cx="16002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CC00"/>
                </a:solidFill>
                <a:round/>
                <a:headEnd type="arrow" w="med" len="med"/>
                <a:tailEnd type="arrow" w="med" len="med"/>
              </a:ln>
            </p:spPr>
          </p:cxnSp>
        </p:grp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63500" y="6096000"/>
              <a:ext cx="9323728" cy="4479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</a:rPr>
                <a:t>Defined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Saturation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preserves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Hue </a:t>
              </a:r>
              <a:r>
                <a:rPr lang="en-US" sz="1600" b="1" dirty="0" smtClean="0">
                  <a:solidFill>
                    <a:srgbClr val="0000CC"/>
                  </a:solidFill>
                </a:rPr>
                <a:t>(from HSV)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and </a:t>
              </a:r>
              <a:r>
                <a:rPr lang="en-US" sz="1800" b="1" dirty="0" smtClean="0">
                  <a:solidFill>
                    <a:srgbClr val="C00000"/>
                  </a:solidFill>
                </a:rPr>
                <a:t>Luminance </a:t>
              </a:r>
              <a:r>
                <a:rPr lang="en-US" sz="1600" b="1" dirty="0" smtClean="0">
                  <a:solidFill>
                    <a:srgbClr val="0000CC"/>
                  </a:solidFill>
                </a:rPr>
                <a:t>(from </a:t>
              </a:r>
              <a:r>
                <a:rPr lang="en-US" sz="1600" b="1" dirty="0" err="1" smtClean="0">
                  <a:solidFill>
                    <a:srgbClr val="0000CC"/>
                  </a:solidFill>
                </a:rPr>
                <a:t>YCbCr</a:t>
              </a:r>
              <a:r>
                <a:rPr lang="en-US" sz="1600" b="1" dirty="0" smtClean="0">
                  <a:solidFill>
                    <a:srgbClr val="0000CC"/>
                  </a:solidFill>
                </a:rPr>
                <a:t>)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7543800" y="5867400"/>
            <a:ext cx="13716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 </a:t>
            </a:r>
            <a:r>
              <a:rPr lang="en-US" dirty="0" err="1" smtClean="0"/>
              <a:t>SaturationYUV</a:t>
            </a:r>
            <a:r>
              <a:rPr lang="en-US" dirty="0" smtClean="0"/>
              <a:t> definition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12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28600" y="914400"/>
            <a:ext cx="8534400" cy="5333999"/>
            <a:chOff x="88901" y="609600"/>
            <a:chExt cx="9055099" cy="6144518"/>
          </a:xfrm>
        </p:grpSpPr>
        <p:pic>
          <p:nvPicPr>
            <p:cNvPr id="491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901" y="990601"/>
              <a:ext cx="7708391" cy="4648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228601" y="609600"/>
              <a:ext cx="853439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We now normalize the defined </a:t>
              </a:r>
              <a:r>
                <a:rPr lang="en-US" sz="2000" b="1" i="1" dirty="0" smtClean="0">
                  <a:solidFill>
                    <a:srgbClr val="C00000"/>
                  </a:solidFill>
                </a:rPr>
                <a:t>Saturation</a:t>
              </a:r>
              <a:r>
                <a:rPr lang="en-US" sz="2000" dirty="0" smtClean="0">
                  <a:solidFill>
                    <a:schemeClr val="tx1"/>
                  </a:solidFill>
                </a:rPr>
                <a:t> into the [0%, 100%] scale:</a:t>
              </a: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1472693" y="3048001"/>
              <a:ext cx="3962400" cy="0"/>
            </a:xfrm>
            <a:prstGeom prst="line">
              <a:avLst/>
            </a:prstGeom>
            <a:noFill/>
            <a:ln w="38100" cap="flat" cmpd="sng" algn="ctr">
              <a:solidFill>
                <a:srgbClr val="832175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14"/>
            <p:cNvSpPr/>
            <p:nvPr/>
          </p:nvSpPr>
          <p:spPr bwMode="auto">
            <a:xfrm>
              <a:off x="2234692" y="5029200"/>
              <a:ext cx="2959608" cy="406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20493" y="5029200"/>
              <a:ext cx="973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832175"/>
                  </a:solidFill>
                </a:rPr>
                <a:t>100%</a:t>
              </a:r>
              <a:endParaRPr lang="en-GB" sz="2400" b="1" i="1" dirty="0">
                <a:solidFill>
                  <a:srgbClr val="832175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301493" y="4267201"/>
              <a:ext cx="304800" cy="304800"/>
            </a:xfrm>
            <a:prstGeom prst="ellipse">
              <a:avLst/>
            </a:prstGeom>
            <a:noFill/>
            <a:ln w="3810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11093" y="3962401"/>
              <a:ext cx="26821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32175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832175"/>
                  </a:solidFill>
                </a:rPr>
                <a:t>(Blue channel reaching 0)</a:t>
              </a:r>
              <a:endParaRPr lang="en-GB" sz="1600" b="1" dirty="0">
                <a:solidFill>
                  <a:srgbClr val="832175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9" idx="1"/>
              <a:endCxn id="18" idx="7"/>
            </p:cNvCxnSpPr>
            <p:nvPr/>
          </p:nvCxnSpPr>
          <p:spPr bwMode="auto">
            <a:xfrm rot="10800000" flipV="1">
              <a:off x="3561656" y="4131678"/>
              <a:ext cx="349437" cy="180160"/>
            </a:xfrm>
            <a:prstGeom prst="straightConnector1">
              <a:avLst/>
            </a:prstGeom>
            <a:noFill/>
            <a:ln w="3810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7231420" y="4572001"/>
              <a:ext cx="182774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600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Saturation factor</a:t>
              </a:r>
              <a:endParaRPr lang="en-GB" sz="1600" b="1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13956" y="5105401"/>
              <a:ext cx="203132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600" b="1" i="1" dirty="0" smtClean="0">
                  <a:solidFill>
                    <a:srgbClr val="832175"/>
                  </a:solidFill>
                </a:rPr>
                <a:t>Saturation channel</a:t>
              </a:r>
              <a:endParaRPr lang="en-GB" sz="1600" b="1" i="1" dirty="0">
                <a:solidFill>
                  <a:srgbClr val="832175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568" y="5029200"/>
              <a:ext cx="6303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smtClean="0">
                  <a:solidFill>
                    <a:srgbClr val="832175"/>
                  </a:solidFill>
                </a:rPr>
                <a:t>0%</a:t>
              </a:r>
              <a:endParaRPr lang="en-GB" sz="2400" b="1" i="1" dirty="0">
                <a:solidFill>
                  <a:srgbClr val="832175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-1641982" y="3070226"/>
              <a:ext cx="3892550" cy="0"/>
            </a:xfrm>
            <a:prstGeom prst="line">
              <a:avLst/>
            </a:prstGeom>
            <a:noFill/>
            <a:ln w="38100" cap="flat" cmpd="sng" algn="ctr">
              <a:solidFill>
                <a:srgbClr val="832175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Rectangle 4"/>
            <p:cNvSpPr>
              <a:spLocks noChangeArrowheads="1"/>
            </p:cNvSpPr>
            <p:nvPr/>
          </p:nvSpPr>
          <p:spPr bwMode="auto">
            <a:xfrm>
              <a:off x="152401" y="5676900"/>
              <a:ext cx="8991599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b="1" dirty="0" smtClean="0">
                  <a:solidFill>
                    <a:srgbClr val="0000CC"/>
                  </a:solidFill>
                </a:rPr>
                <a:t>This defines a </a:t>
              </a:r>
              <a:r>
                <a:rPr lang="en-US" sz="1800" b="1" dirty="0" smtClean="0">
                  <a:solidFill>
                    <a:srgbClr val="C00000"/>
                  </a:solidFill>
                </a:rPr>
                <a:t>Saturation</a:t>
              </a:r>
              <a:r>
                <a:rPr lang="en-US" sz="1800" b="1" dirty="0" smtClean="0">
                  <a:solidFill>
                    <a:srgbClr val="0000CC"/>
                  </a:solidFill>
                </a:rPr>
                <a:t> channel, different from HSV, preserving the </a:t>
              </a:r>
              <a:r>
                <a:rPr lang="en-US" sz="1800" b="1" dirty="0" smtClean="0">
                  <a:solidFill>
                    <a:srgbClr val="C00000"/>
                  </a:solidFill>
                </a:rPr>
                <a:t>Luminance</a:t>
              </a:r>
              <a:r>
                <a:rPr lang="en-US" sz="1800" b="1" dirty="0" smtClean="0">
                  <a:solidFill>
                    <a:srgbClr val="0000CC"/>
                  </a:solidFill>
                </a:rPr>
                <a:t>.</a:t>
              </a:r>
              <a:br>
                <a:rPr lang="en-US" sz="1800" b="1" dirty="0" smtClean="0">
                  <a:solidFill>
                    <a:srgbClr val="0000CC"/>
                  </a:solidFill>
                </a:rPr>
              </a:br>
              <a:r>
                <a:rPr lang="en-US" sz="1600" b="1" dirty="0" smtClean="0">
                  <a:solidFill>
                    <a:srgbClr val="0000CC"/>
                  </a:solidFill>
                </a:rPr>
                <a:t>This Saturation and Luminance could form a new color space with an adequate </a:t>
              </a:r>
              <a:r>
                <a:rPr lang="en-US" sz="1600" b="1" i="1" dirty="0" smtClean="0">
                  <a:solidFill>
                    <a:srgbClr val="0000CC"/>
                  </a:solidFill>
                </a:rPr>
                <a:t>Hue</a:t>
              </a:r>
              <a:r>
                <a:rPr lang="en-US" sz="1600" b="1" dirty="0" smtClean="0">
                  <a:solidFill>
                    <a:srgbClr val="0000CC"/>
                  </a:solidFill>
                </a:rPr>
                <a:t> definition.</a:t>
              </a:r>
              <a:r>
                <a:rPr lang="en-US" sz="1800" b="1" dirty="0" smtClean="0">
                  <a:solidFill>
                    <a:srgbClr val="0000CC"/>
                  </a:solidFill>
                </a:rPr>
                <a:t/>
              </a:r>
              <a:br>
                <a:rPr lang="en-US" sz="1800" b="1" dirty="0" smtClean="0">
                  <a:solidFill>
                    <a:srgbClr val="0000CC"/>
                  </a:solidFill>
                </a:rPr>
              </a:br>
              <a:endParaRPr lang="en-US" sz="1400" b="1" dirty="0" smtClean="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 </a:t>
            </a:r>
            <a:r>
              <a:rPr lang="en-US" dirty="0" err="1" smtClean="0"/>
              <a:t>SaturationYUV</a:t>
            </a:r>
            <a:r>
              <a:rPr lang="en-US" dirty="0" smtClean="0"/>
              <a:t>  definition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13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0925" y="914400"/>
            <a:ext cx="8690675" cy="5408950"/>
            <a:chOff x="304800" y="625642"/>
            <a:chExt cx="8917388" cy="5914972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86964" y="625642"/>
              <a:ext cx="8678849" cy="2944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To clip </a:t>
              </a:r>
              <a:r>
                <a:rPr lang="en-US" sz="1800" b="1" dirty="0" smtClean="0">
                  <a:solidFill>
                    <a:srgbClr val="C00000"/>
                  </a:solidFill>
                </a:rPr>
                <a:t>Saturation factor</a:t>
              </a:r>
              <a:r>
                <a:rPr lang="en-US" sz="1800" dirty="0" smtClean="0">
                  <a:solidFill>
                    <a:srgbClr val="0000CC"/>
                  </a:solidFill>
                </a:rPr>
                <a:t> for preserving </a:t>
              </a:r>
              <a:r>
                <a:rPr lang="en-US" sz="1800" b="1" dirty="0" smtClean="0">
                  <a:solidFill>
                    <a:srgbClr val="C00000"/>
                  </a:solidFill>
                </a:rPr>
                <a:t>Hue</a:t>
              </a:r>
              <a:r>
                <a:rPr lang="en-US" sz="1800" dirty="0" smtClean="0">
                  <a:solidFill>
                    <a:srgbClr val="0000CC"/>
                  </a:solidFill>
                </a:rPr>
                <a:t>, </a:t>
              </a:r>
              <a:r>
                <a:rPr lang="en-US" sz="1800" dirty="0" smtClean="0">
                  <a:solidFill>
                    <a:schemeClr val="tx1"/>
                  </a:solidFill>
                </a:rPr>
                <a:t>we need to get  </a:t>
              </a:r>
              <a:r>
                <a:rPr lang="en-US" sz="1800" b="1" dirty="0" smtClean="0">
                  <a:solidFill>
                    <a:schemeClr val="tx1"/>
                  </a:solidFill>
                </a:rPr>
                <a:t>Sf</a:t>
              </a:r>
              <a:r>
                <a:rPr lang="en-US" sz="1800" b="1" baseline="-25000" dirty="0" smtClean="0">
                  <a:solidFill>
                    <a:schemeClr val="tx1"/>
                  </a:solidFill>
                </a:rPr>
                <a:t>max</a:t>
              </a:r>
              <a:r>
                <a:rPr lang="en-US" sz="1800" dirty="0" smtClean="0">
                  <a:solidFill>
                    <a:schemeClr val="tx1"/>
                  </a:solidFill>
                </a:rPr>
                <a:t>.</a:t>
              </a:r>
              <a:br>
                <a:rPr lang="en-US" sz="1800" dirty="0" smtClean="0">
                  <a:solidFill>
                    <a:schemeClr val="tx1"/>
                  </a:solidFill>
                </a:rPr>
              </a:br>
              <a:r>
                <a:rPr lang="en-US" sz="1800" dirty="0" smtClean="0">
                  <a:solidFill>
                    <a:schemeClr val="tx1"/>
                  </a:solidFill>
                </a:rPr>
                <a:t>As we are talking about a </a:t>
              </a:r>
              <a:r>
                <a:rPr lang="en-US" sz="1800" b="1" dirty="0" smtClean="0">
                  <a:solidFill>
                    <a:schemeClr val="tx1"/>
                  </a:solidFill>
                </a:rPr>
                <a:t>factor of saturation</a:t>
              </a:r>
              <a:r>
                <a:rPr lang="en-US" sz="1800" dirty="0" smtClean="0">
                  <a:solidFill>
                    <a:schemeClr val="tx1"/>
                  </a:solidFill>
                </a:rPr>
                <a:t>, we care on the maximum ratio between current pixel saturation and 100% saturation.</a:t>
              </a:r>
            </a:p>
            <a:p>
              <a:r>
                <a:rPr lang="en-US" sz="1800" dirty="0" smtClean="0">
                  <a:solidFill>
                    <a:schemeClr val="tx1"/>
                  </a:solidFill>
                </a:rPr>
                <a:t>This is translated as:</a:t>
              </a:r>
            </a:p>
            <a:p>
              <a:endParaRPr lang="en-US" sz="1800" dirty="0" smtClean="0">
                <a:solidFill>
                  <a:schemeClr val="tx1"/>
                </a:solidFill>
              </a:endParaRPr>
            </a:p>
            <a:p>
              <a:endParaRPr lang="en-US" sz="1800" dirty="0" smtClean="0">
                <a:solidFill>
                  <a:schemeClr val="tx1"/>
                </a:solidFill>
              </a:endParaRPr>
            </a:p>
            <a:p>
              <a:endParaRPr lang="en-US" sz="1800" dirty="0" smtClean="0">
                <a:solidFill>
                  <a:schemeClr val="tx1"/>
                </a:solidFill>
              </a:endParaRPr>
            </a:p>
            <a:p>
              <a:endParaRPr lang="en-US" sz="700" dirty="0" smtClean="0">
                <a:solidFill>
                  <a:schemeClr val="tx1"/>
                </a:solidFill>
              </a:endParaRPr>
            </a:p>
            <a:p>
              <a:r>
                <a:rPr lang="en-US" sz="1800" dirty="0" smtClean="0">
                  <a:solidFill>
                    <a:schemeClr val="tx1"/>
                  </a:solidFill>
                </a:rPr>
                <a:t>To avoid two divisions, we can write:</a:t>
              </a:r>
            </a:p>
            <a:p>
              <a:r>
                <a:rPr lang="en-US" sz="1800" dirty="0" smtClean="0">
                  <a:solidFill>
                    <a:schemeClr val="tx1"/>
                  </a:solidFill>
                </a:rPr>
                <a:t> </a:t>
              </a:r>
            </a:p>
          </p:txBody>
        </p:sp>
        <p:graphicFrame>
          <p:nvGraphicFramePr>
            <p:cNvPr id="49154" name="Object 4"/>
            <p:cNvGraphicFramePr>
              <a:graphicFrameLocks noChangeAspect="1"/>
            </p:cNvGraphicFramePr>
            <p:nvPr/>
          </p:nvGraphicFramePr>
          <p:xfrm>
            <a:off x="304800" y="2057400"/>
            <a:ext cx="8386762" cy="800100"/>
          </p:xfrm>
          <a:graphic>
            <a:graphicData uri="http://schemas.openxmlformats.org/presentationml/2006/ole">
              <p:oleObj spid="_x0000_s4098" name="Equation" r:id="rId4" imgW="4533840" imgH="431640" progId="Equation.3">
                <p:embed/>
              </p:oleObj>
            </a:graphicData>
          </a:graphic>
        </p:graphicFrame>
        <p:graphicFrame>
          <p:nvGraphicFramePr>
            <p:cNvPr id="10" name="Object 4"/>
            <p:cNvGraphicFramePr>
              <a:graphicFrameLocks noChangeAspect="1"/>
            </p:cNvGraphicFramePr>
            <p:nvPr/>
          </p:nvGraphicFramePr>
          <p:xfrm>
            <a:off x="304800" y="3429000"/>
            <a:ext cx="5943600" cy="2819400"/>
          </p:xfrm>
          <a:graphic>
            <a:graphicData uri="http://schemas.openxmlformats.org/presentationml/2006/ole">
              <p:oleObj spid="_x0000_s4099" name="Equation" r:id="rId5" imgW="3543120" imgH="1803240" progId="Equation.3">
                <p:embed/>
              </p:oleObj>
            </a:graphicData>
          </a:graphic>
        </p:graphicFrame>
        <p:sp>
          <p:nvSpPr>
            <p:cNvPr id="14" name="Rectangle 13"/>
            <p:cNvSpPr/>
            <p:nvPr/>
          </p:nvSpPr>
          <p:spPr>
            <a:xfrm>
              <a:off x="3514477" y="4958735"/>
              <a:ext cx="5707711" cy="1581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0000CC"/>
                  </a:solidFill>
                </a:rPr>
                <a:t>By clipping the applied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Saturation factor,</a:t>
              </a:r>
              <a:r>
                <a:rPr lang="en-US" sz="2000" dirty="0" smtClean="0">
                  <a:solidFill>
                    <a:srgbClr val="0000CC"/>
                  </a:solidFill>
                </a:rPr>
                <a:t> with </a:t>
              </a:r>
              <a:r>
                <a:rPr lang="en-US" sz="2000" b="1" i="1" dirty="0" smtClean="0">
                  <a:solidFill>
                    <a:srgbClr val="0000CC"/>
                  </a:solidFill>
                </a:rPr>
                <a:t>Sf</a:t>
              </a:r>
              <a:r>
                <a:rPr lang="en-US" sz="2000" b="1" i="1" baseline="-25000" dirty="0" smtClean="0">
                  <a:solidFill>
                    <a:srgbClr val="0000CC"/>
                  </a:solidFill>
                </a:rPr>
                <a:t>max</a:t>
              </a:r>
              <a:r>
                <a:rPr lang="en-US" sz="2000" dirty="0" smtClean="0">
                  <a:solidFill>
                    <a:srgbClr val="0000CC"/>
                  </a:solidFill>
                </a:rPr>
                <a:t>, we ensure that no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dirty="0" smtClean="0">
                  <a:solidFill>
                    <a:srgbClr val="0000CC"/>
                  </a:solidFill>
                </a:rPr>
                <a:t> shift occurs.</a:t>
              </a:r>
            </a:p>
            <a:p>
              <a:r>
                <a:rPr lang="en-US" sz="1600" dirty="0" smtClean="0">
                  <a:solidFill>
                    <a:srgbClr val="0000CC"/>
                  </a:solidFill>
                </a:rPr>
                <a:t>The cost is 1 division, 2 multiplications,1 comparator </a:t>
              </a:r>
              <a:br>
                <a:rPr lang="en-US" sz="1600" dirty="0" smtClean="0">
                  <a:solidFill>
                    <a:srgbClr val="0000CC"/>
                  </a:solidFill>
                </a:rPr>
              </a:br>
              <a:r>
                <a:rPr lang="en-US" sz="1600" dirty="0" smtClean="0">
                  <a:solidFill>
                    <a:srgbClr val="0000CC"/>
                  </a:solidFill>
                </a:rPr>
                <a:t>and 3 adder/sub. (If this Vibrancy is within the RGB2YUV, otherwise you need an extra RGB2Y or YUV2RGB.)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</a:t>
            </a:r>
            <a:r>
              <a:rPr lang="en-US" dirty="0" err="1" smtClean="0"/>
              <a:t>SaturationHSV</a:t>
            </a:r>
            <a:r>
              <a:rPr lang="en-US" dirty="0" smtClean="0"/>
              <a:t>  control in RGB</a:t>
            </a:r>
            <a:endParaRPr lang="en-US" dirty="0"/>
          </a:p>
        </p:txBody>
      </p:sp>
      <p:sp>
        <p:nvSpPr>
          <p:cNvPr id="7170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82F149-C6E5-43EC-ADFB-741175F9B587}" type="slidenum">
              <a:rPr lang="en-US" smtClean="0"/>
              <a:pPr/>
              <a:t>14</a:t>
            </a:fld>
            <a:r>
              <a:rPr lang="en-US" smtClean="0"/>
              <a:t>/37</a:t>
            </a:r>
            <a:endParaRPr lang="en-US" dirty="0" smtClean="0"/>
          </a:p>
        </p:txBody>
      </p:sp>
      <p:grpSp>
        <p:nvGrpSpPr>
          <p:cNvPr id="53" name="Group 52"/>
          <p:cNvGrpSpPr/>
          <p:nvPr/>
        </p:nvGrpSpPr>
        <p:grpSpPr>
          <a:xfrm>
            <a:off x="304800" y="990600"/>
            <a:ext cx="8534400" cy="5181600"/>
            <a:chOff x="381000" y="685800"/>
            <a:chExt cx="8382000" cy="5798641"/>
          </a:xfrm>
        </p:grpSpPr>
        <p:sp>
          <p:nvSpPr>
            <p:cNvPr id="7172" name="Rectangle 4"/>
            <p:cNvSpPr>
              <a:spLocks noChangeArrowheads="1"/>
            </p:cNvSpPr>
            <p:nvPr/>
          </p:nvSpPr>
          <p:spPr bwMode="auto">
            <a:xfrm>
              <a:off x="457200" y="685800"/>
              <a:ext cx="8305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CC3300"/>
                  </a:solidFill>
                </a:rPr>
                <a:t>Saturation :  </a:t>
              </a:r>
              <a:r>
                <a:rPr lang="en-US" sz="2400" i="1" dirty="0" smtClean="0">
                  <a:solidFill>
                    <a:schemeClr val="tx1"/>
                  </a:solidFill>
                </a:rPr>
                <a:t>Among R,G and B, this is the difference </a:t>
              </a:r>
              <a:r>
                <a:rPr lang="en-US" sz="2400" i="1" dirty="0">
                  <a:solidFill>
                    <a:schemeClr val="tx1"/>
                  </a:solidFill>
                </a:rPr>
                <a:t>of the max and the min relative to the maximum of R,G and B.</a:t>
              </a:r>
            </a:p>
          </p:txBody>
        </p:sp>
        <p:grpSp>
          <p:nvGrpSpPr>
            <p:cNvPr id="2" name="Group 20"/>
            <p:cNvGrpSpPr>
              <a:grpSpLocks/>
            </p:cNvGrpSpPr>
            <p:nvPr/>
          </p:nvGrpSpPr>
          <p:grpSpPr bwMode="auto">
            <a:xfrm>
              <a:off x="685800" y="2057400"/>
              <a:ext cx="1828800" cy="2959100"/>
              <a:chOff x="2133600" y="2286794"/>
              <a:chExt cx="1828800" cy="2959338"/>
            </a:xfrm>
          </p:grpSpPr>
          <p:cxnSp>
            <p:nvCxnSpPr>
              <p:cNvPr id="7198" name="Straight Arrow Connector 1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324100" y="3695700"/>
                <a:ext cx="2819400" cy="1588"/>
              </a:xfrm>
              <a:prstGeom prst="straightConnector1">
                <a:avLst/>
              </a:prstGeom>
              <a:noFill/>
              <a:ln w="50800" algn="ctr">
                <a:solidFill>
                  <a:schemeClr val="tx1"/>
                </a:solidFill>
                <a:round/>
                <a:headEnd/>
                <a:tailEnd type="arrow" w="lg" len="lg"/>
              </a:ln>
            </p:spPr>
          </p:cxnSp>
          <p:cxnSp>
            <p:nvCxnSpPr>
              <p:cNvPr id="7199" name="Straight Connector 15"/>
              <p:cNvCxnSpPr>
                <a:cxnSpLocks noChangeShapeType="1"/>
              </p:cNvCxnSpPr>
              <p:nvPr/>
            </p:nvCxnSpPr>
            <p:spPr bwMode="auto">
              <a:xfrm>
                <a:off x="3505200" y="5105400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200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3505200" y="2743200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7201" name="TextBox 18"/>
              <p:cNvSpPr txBox="1">
                <a:spLocks noChangeArrowheads="1"/>
              </p:cNvSpPr>
              <p:nvPr/>
            </p:nvSpPr>
            <p:spPr bwMode="auto">
              <a:xfrm>
                <a:off x="3200400" y="4876800"/>
                <a:ext cx="31290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800" b="1"/>
                  <a:t>0</a:t>
                </a:r>
                <a:endParaRPr lang="en-US" sz="1800" b="1"/>
              </a:p>
            </p:txBody>
          </p:sp>
          <p:sp>
            <p:nvSpPr>
              <p:cNvPr id="7202" name="TextBox 19"/>
              <p:cNvSpPr txBox="1">
                <a:spLocks noChangeArrowheads="1"/>
              </p:cNvSpPr>
              <p:nvPr/>
            </p:nvSpPr>
            <p:spPr bwMode="auto">
              <a:xfrm>
                <a:off x="2133600" y="2514600"/>
                <a:ext cx="129514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800" b="1"/>
                  <a:t>Code max</a:t>
                </a:r>
                <a:endParaRPr lang="en-US" sz="1800" b="1"/>
              </a:p>
            </p:txBody>
          </p:sp>
        </p:grpSp>
        <p:cxnSp>
          <p:nvCxnSpPr>
            <p:cNvPr id="7174" name="Straight Connector 21"/>
            <p:cNvCxnSpPr>
              <a:cxnSpLocks noChangeShapeType="1"/>
            </p:cNvCxnSpPr>
            <p:nvPr/>
          </p:nvCxnSpPr>
          <p:spPr bwMode="auto">
            <a:xfrm>
              <a:off x="2362200" y="4876800"/>
              <a:ext cx="45720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7175" name="Straight Connector 23"/>
            <p:cNvCxnSpPr>
              <a:cxnSpLocks noChangeShapeType="1"/>
            </p:cNvCxnSpPr>
            <p:nvPr/>
          </p:nvCxnSpPr>
          <p:spPr bwMode="auto">
            <a:xfrm>
              <a:off x="2362200" y="2514600"/>
              <a:ext cx="53340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7176" name="Straight Connector 24"/>
            <p:cNvCxnSpPr>
              <a:cxnSpLocks noChangeShapeType="1"/>
            </p:cNvCxnSpPr>
            <p:nvPr/>
          </p:nvCxnSpPr>
          <p:spPr bwMode="auto">
            <a:xfrm>
              <a:off x="3429000" y="381000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77" name="Straight Connector 25"/>
            <p:cNvCxnSpPr>
              <a:cxnSpLocks noChangeShapeType="1"/>
            </p:cNvCxnSpPr>
            <p:nvPr/>
          </p:nvCxnSpPr>
          <p:spPr bwMode="auto">
            <a:xfrm>
              <a:off x="3429000" y="289560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78" name="Straight Connector 26"/>
            <p:cNvCxnSpPr>
              <a:cxnSpLocks noChangeShapeType="1"/>
            </p:cNvCxnSpPr>
            <p:nvPr/>
          </p:nvCxnSpPr>
          <p:spPr bwMode="auto">
            <a:xfrm>
              <a:off x="3429000" y="350520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80" name="Straight Connector 29"/>
            <p:cNvCxnSpPr>
              <a:cxnSpLocks noChangeShapeType="1"/>
            </p:cNvCxnSpPr>
            <p:nvPr/>
          </p:nvCxnSpPr>
          <p:spPr bwMode="auto">
            <a:xfrm>
              <a:off x="6553200" y="486918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81" name="Straight Connector 30"/>
            <p:cNvCxnSpPr>
              <a:cxnSpLocks noChangeShapeType="1"/>
            </p:cNvCxnSpPr>
            <p:nvPr/>
          </p:nvCxnSpPr>
          <p:spPr bwMode="auto">
            <a:xfrm>
              <a:off x="6553200" y="289560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82" name="Straight Connector 31"/>
            <p:cNvCxnSpPr>
              <a:cxnSpLocks noChangeShapeType="1"/>
            </p:cNvCxnSpPr>
            <p:nvPr/>
          </p:nvCxnSpPr>
          <p:spPr bwMode="auto">
            <a:xfrm>
              <a:off x="6553200" y="4191000"/>
              <a:ext cx="457200" cy="0"/>
            </a:xfrm>
            <a:prstGeom prst="line">
              <a:avLst/>
            </a:prstGeom>
            <a:noFill/>
            <a:ln w="57150" algn="ctr">
              <a:solidFill>
                <a:srgbClr val="800000"/>
              </a:solidFill>
              <a:round/>
              <a:headEnd/>
              <a:tailEnd/>
            </a:ln>
          </p:spPr>
        </p:cxnSp>
        <p:cxnSp>
          <p:nvCxnSpPr>
            <p:cNvPr id="7184" name="Straight Connector 42"/>
            <p:cNvCxnSpPr>
              <a:cxnSpLocks noChangeShapeType="1"/>
            </p:cNvCxnSpPr>
            <p:nvPr/>
          </p:nvCxnSpPr>
          <p:spPr bwMode="auto">
            <a:xfrm>
              <a:off x="4191000" y="3826042"/>
              <a:ext cx="4572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85" name="Straight Connector 43"/>
            <p:cNvCxnSpPr>
              <a:cxnSpLocks noChangeShapeType="1"/>
            </p:cNvCxnSpPr>
            <p:nvPr/>
          </p:nvCxnSpPr>
          <p:spPr bwMode="auto">
            <a:xfrm>
              <a:off x="4191000" y="2895600"/>
              <a:ext cx="16002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86" name="Straight Connector 44"/>
            <p:cNvCxnSpPr>
              <a:cxnSpLocks noChangeShapeType="1"/>
            </p:cNvCxnSpPr>
            <p:nvPr/>
          </p:nvCxnSpPr>
          <p:spPr bwMode="auto">
            <a:xfrm>
              <a:off x="5791200" y="4876800"/>
              <a:ext cx="4572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87" name="Straight Connector 45"/>
            <p:cNvCxnSpPr>
              <a:cxnSpLocks noChangeShapeType="1"/>
            </p:cNvCxnSpPr>
            <p:nvPr/>
          </p:nvCxnSpPr>
          <p:spPr bwMode="auto">
            <a:xfrm>
              <a:off x="5791200" y="2895600"/>
              <a:ext cx="4572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88" name="Straight Connector 47"/>
            <p:cNvCxnSpPr>
              <a:cxnSpLocks noChangeShapeType="1"/>
            </p:cNvCxnSpPr>
            <p:nvPr/>
          </p:nvCxnSpPr>
          <p:spPr bwMode="auto">
            <a:xfrm>
              <a:off x="4634716" y="3810000"/>
              <a:ext cx="1132672" cy="106680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89" name="Straight Arrow Connector 51"/>
            <p:cNvCxnSpPr>
              <a:cxnSpLocks noChangeShapeType="1"/>
            </p:cNvCxnSpPr>
            <p:nvPr/>
          </p:nvCxnSpPr>
          <p:spPr bwMode="auto">
            <a:xfrm rot="16200000" flipV="1">
              <a:off x="3962778" y="3355599"/>
              <a:ext cx="916823" cy="1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7190" name="Straight Arrow Connector 53"/>
            <p:cNvCxnSpPr>
              <a:cxnSpLocks noChangeShapeType="1"/>
            </p:cNvCxnSpPr>
            <p:nvPr/>
          </p:nvCxnSpPr>
          <p:spPr bwMode="auto">
            <a:xfrm rot="16200000" flipV="1">
              <a:off x="5031583" y="3886993"/>
              <a:ext cx="1979612" cy="1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7191" name="TextBox 55"/>
            <p:cNvSpPr txBox="1">
              <a:spLocks noChangeArrowheads="1"/>
            </p:cNvSpPr>
            <p:nvPr/>
          </p:nvSpPr>
          <p:spPr bwMode="auto">
            <a:xfrm>
              <a:off x="2286000" y="27432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sz="1200" i="1" dirty="0"/>
                <a:t>Channel A</a:t>
              </a:r>
              <a:endParaRPr lang="en-US" sz="1200" i="1" dirty="0"/>
            </a:p>
          </p:txBody>
        </p:sp>
        <p:sp>
          <p:nvSpPr>
            <p:cNvPr id="7192" name="TextBox 56"/>
            <p:cNvSpPr txBox="1">
              <a:spLocks noChangeArrowheads="1"/>
            </p:cNvSpPr>
            <p:nvPr/>
          </p:nvSpPr>
          <p:spPr bwMode="auto">
            <a:xfrm>
              <a:off x="2286000" y="32766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sz="1200" i="1" dirty="0"/>
                <a:t>Channel B</a:t>
              </a:r>
              <a:endParaRPr lang="en-US" sz="1200" i="1" dirty="0"/>
            </a:p>
          </p:txBody>
        </p:sp>
        <p:sp>
          <p:nvSpPr>
            <p:cNvPr id="7193" name="TextBox 57"/>
            <p:cNvSpPr txBox="1">
              <a:spLocks noChangeArrowheads="1"/>
            </p:cNvSpPr>
            <p:nvPr/>
          </p:nvSpPr>
          <p:spPr bwMode="auto">
            <a:xfrm>
              <a:off x="2286000" y="36576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sz="1200" i="1"/>
                <a:t>Channel C</a:t>
              </a:r>
              <a:endParaRPr lang="en-US" sz="1200" i="1"/>
            </a:p>
          </p:txBody>
        </p:sp>
        <p:sp>
          <p:nvSpPr>
            <p:cNvPr id="7194" name="TextBox 58"/>
            <p:cNvSpPr txBox="1">
              <a:spLocks noChangeArrowheads="1"/>
            </p:cNvSpPr>
            <p:nvPr/>
          </p:nvSpPr>
          <p:spPr bwMode="auto">
            <a:xfrm>
              <a:off x="3810000" y="1752600"/>
              <a:ext cx="28194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 sz="1800" b="1" dirty="0">
                  <a:solidFill>
                    <a:srgbClr val="CC3300"/>
                  </a:solidFill>
                </a:rPr>
                <a:t>Saturation </a:t>
              </a:r>
              <a:r>
                <a:rPr lang="en-US" sz="1800" b="1" dirty="0" smtClean="0">
                  <a:solidFill>
                    <a:srgbClr val="CC3300"/>
                  </a:solidFill>
                </a:rPr>
                <a:t>increased</a:t>
              </a:r>
              <a:r>
                <a:rPr lang="en-US" sz="1800" b="1" dirty="0">
                  <a:solidFill>
                    <a:srgbClr val="CC3300"/>
                  </a:solidFill>
                </a:rPr>
                <a:t/>
              </a:r>
              <a:br>
                <a:rPr lang="en-US" sz="1800" b="1" dirty="0">
                  <a:solidFill>
                    <a:srgbClr val="CC3300"/>
                  </a:solidFill>
                </a:rPr>
              </a:br>
              <a:r>
                <a:rPr lang="en-US" sz="1800" b="1" dirty="0">
                  <a:solidFill>
                    <a:srgbClr val="00CC00"/>
                  </a:solidFill>
                </a:rPr>
                <a:t> relative to </a:t>
              </a:r>
              <a:r>
                <a:rPr lang="en-US" sz="1800" b="1" i="1" dirty="0">
                  <a:solidFill>
                    <a:srgbClr val="00CC00"/>
                  </a:solidFill>
                </a:rPr>
                <a:t>max</a:t>
              </a:r>
              <a:endParaRPr lang="en-US" sz="1800" b="1" i="1" dirty="0">
                <a:solidFill>
                  <a:srgbClr val="CC3300"/>
                </a:solidFill>
              </a:endParaRPr>
            </a:p>
          </p:txBody>
        </p:sp>
        <p:sp>
          <p:nvSpPr>
            <p:cNvPr id="7195" name="TextBox 61"/>
            <p:cNvSpPr txBox="1">
              <a:spLocks noChangeArrowheads="1"/>
            </p:cNvSpPr>
            <p:nvPr/>
          </p:nvSpPr>
          <p:spPr bwMode="auto">
            <a:xfrm>
              <a:off x="685800" y="5715000"/>
              <a:ext cx="8001000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Hue </a:t>
              </a:r>
              <a:r>
                <a:rPr lang="en-US" sz="2400" dirty="0" smtClean="0">
                  <a:solidFill>
                    <a:schemeClr val="tx1"/>
                  </a:solidFill>
                </a:rPr>
                <a:t>and</a:t>
              </a:r>
              <a:r>
                <a:rPr lang="en-US" sz="2400" b="1" dirty="0" smtClean="0">
                  <a:solidFill>
                    <a:srgbClr val="C00000"/>
                  </a:solidFill>
                </a:rPr>
                <a:t> Value</a:t>
              </a:r>
              <a:r>
                <a:rPr lang="en-US" sz="2400" b="1" dirty="0" smtClean="0">
                  <a:solidFill>
                    <a:srgbClr val="CC3300"/>
                  </a:solidFill>
                </a:rPr>
                <a:t> </a:t>
              </a:r>
              <a:r>
                <a:rPr lang="en-US" sz="2400" dirty="0" smtClean="0">
                  <a:solidFill>
                    <a:schemeClr val="tx1"/>
                  </a:solidFill>
                </a:rPr>
                <a:t>are not modified.</a:t>
              </a:r>
              <a:r>
                <a:rPr lang="en-US" sz="2400" b="1" dirty="0" smtClean="0">
                  <a:solidFill>
                    <a:srgbClr val="CC3300"/>
                  </a:solidFill>
                </a:rPr>
                <a:t/>
              </a:r>
              <a:br>
                <a:rPr lang="en-US" sz="2400" b="1" dirty="0" smtClean="0">
                  <a:solidFill>
                    <a:srgbClr val="CC3300"/>
                  </a:solidFill>
                </a:rPr>
              </a:br>
              <a:r>
                <a:rPr lang="en-US" sz="2000" i="1" dirty="0" smtClean="0">
                  <a:solidFill>
                    <a:schemeClr val="tx1"/>
                  </a:solidFill>
                </a:rPr>
                <a:t>(To preserve the </a:t>
              </a:r>
              <a:r>
                <a:rPr lang="en-US" sz="2000" i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i="1" dirty="0" smtClean="0">
                  <a:solidFill>
                    <a:schemeClr val="tx1"/>
                  </a:solidFill>
                </a:rPr>
                <a:t>, channel B, as to be scaled also)</a:t>
              </a:r>
              <a:endParaRPr 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7196" name="Rounded Rectangle 64"/>
            <p:cNvSpPr>
              <a:spLocks noChangeArrowheads="1"/>
            </p:cNvSpPr>
            <p:nvPr/>
          </p:nvSpPr>
          <p:spPr bwMode="auto">
            <a:xfrm>
              <a:off x="5105400" y="4267200"/>
              <a:ext cx="152400" cy="152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lIns="97256" tIns="48628" rIns="97256" bIns="48628">
              <a:spAutoFit/>
            </a:bodyPr>
            <a:lstStyle/>
            <a:p>
              <a:pPr defTabSz="973138"/>
              <a:endParaRPr lang="en-US"/>
            </a:p>
          </p:txBody>
        </p:sp>
        <p:cxnSp>
          <p:nvCxnSpPr>
            <p:cNvPr id="7197" name="Straight Arrow Connector 62"/>
            <p:cNvCxnSpPr>
              <a:cxnSpLocks noChangeShapeType="1"/>
            </p:cNvCxnSpPr>
            <p:nvPr/>
          </p:nvCxnSpPr>
          <p:spPr bwMode="auto">
            <a:xfrm rot="5400000" flipH="1" flipV="1">
              <a:off x="4193382" y="3886994"/>
              <a:ext cx="1981200" cy="1587"/>
            </a:xfrm>
            <a:prstGeom prst="straightConnector1">
              <a:avLst/>
            </a:prstGeom>
            <a:noFill/>
            <a:ln w="28575" algn="ctr">
              <a:solidFill>
                <a:srgbClr val="00CC00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51" name="Rectangle 50"/>
            <p:cNvSpPr/>
            <p:nvPr/>
          </p:nvSpPr>
          <p:spPr>
            <a:xfrm>
              <a:off x="2362200" y="5029200"/>
              <a:ext cx="20505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C3300"/>
                  </a:solidFill>
                </a:rPr>
                <a:t>Saturation </a:t>
              </a:r>
              <a:r>
                <a:rPr lang="en-US" sz="1800" dirty="0" smtClean="0">
                  <a:solidFill>
                    <a:schemeClr val="tx1"/>
                  </a:solidFill>
                </a:rPr>
                <a:t>= 50%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86400" y="5029200"/>
              <a:ext cx="2178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CC3300"/>
                  </a:solidFill>
                </a:rPr>
                <a:t>Saturation </a:t>
              </a:r>
              <a:r>
                <a:rPr lang="en-US" sz="1800" dirty="0" smtClean="0">
                  <a:solidFill>
                    <a:schemeClr val="tx1"/>
                  </a:solidFill>
                </a:rPr>
                <a:t>= 100%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5"/>
            <p:cNvSpPr txBox="1">
              <a:spLocks noChangeArrowheads="1"/>
            </p:cNvSpPr>
            <p:nvPr/>
          </p:nvSpPr>
          <p:spPr bwMode="auto">
            <a:xfrm>
              <a:off x="7086600" y="27432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200" i="1" dirty="0"/>
                <a:t>Channel A</a:t>
              </a:r>
              <a:endParaRPr lang="en-US" sz="1200" i="1" dirty="0"/>
            </a:p>
          </p:txBody>
        </p:sp>
        <p:sp>
          <p:nvSpPr>
            <p:cNvPr id="56" name="TextBox 56"/>
            <p:cNvSpPr txBox="1">
              <a:spLocks noChangeArrowheads="1"/>
            </p:cNvSpPr>
            <p:nvPr/>
          </p:nvSpPr>
          <p:spPr bwMode="auto">
            <a:xfrm>
              <a:off x="7086600" y="40386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200" i="1" dirty="0"/>
                <a:t>Channel B</a:t>
              </a:r>
              <a:endParaRPr lang="en-US" sz="1200" i="1" dirty="0"/>
            </a:p>
          </p:txBody>
        </p:sp>
        <p:sp>
          <p:nvSpPr>
            <p:cNvPr id="57" name="TextBox 57"/>
            <p:cNvSpPr txBox="1">
              <a:spLocks noChangeArrowheads="1"/>
            </p:cNvSpPr>
            <p:nvPr/>
          </p:nvSpPr>
          <p:spPr bwMode="auto">
            <a:xfrm>
              <a:off x="7086600" y="4724400"/>
              <a:ext cx="12954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fr-FR" sz="1200" i="1" dirty="0">
                  <a:solidFill>
                    <a:schemeClr val="tx1"/>
                  </a:solidFill>
                </a:rPr>
                <a:t>Channel C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1000" y="3276600"/>
              <a:ext cx="14478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1" dirty="0" smtClean="0">
                  <a:solidFill>
                    <a:schemeClr val="tx1"/>
                  </a:solidFill>
                </a:rPr>
                <a:t>Values of R, G and B channels </a:t>
              </a:r>
              <a:endParaRPr lang="en-GB" sz="1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</a:t>
            </a:r>
            <a:r>
              <a:rPr lang="en-US" dirty="0" err="1" smtClean="0"/>
              <a:t>SaturationHSV</a:t>
            </a:r>
            <a:r>
              <a:rPr lang="en-US" dirty="0" smtClean="0"/>
              <a:t>  control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15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52400" y="990601"/>
            <a:ext cx="8735329" cy="5359062"/>
            <a:chOff x="152400" y="609600"/>
            <a:chExt cx="8923701" cy="5945669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144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52400" y="609600"/>
              <a:ext cx="8839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 smtClean="0">
                  <a:solidFill>
                    <a:schemeClr val="tx1"/>
                  </a:solidFill>
                </a:rPr>
                <a:t>Effect of Saturation on R, G and B channels:</a:t>
              </a:r>
              <a:r>
                <a:rPr lang="en-US" sz="2000" dirty="0" smtClean="0">
                  <a:solidFill>
                    <a:schemeClr val="tx1"/>
                  </a:solidFill>
                </a:rPr>
                <a:t> the channels are moved away, linearly, from the Red channel value.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700" y="5511800"/>
              <a:ext cx="60198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i="1" dirty="0" smtClean="0">
                  <a:solidFill>
                    <a:srgbClr val="0000CC"/>
                  </a:solidFill>
                </a:rPr>
                <a:t>Hue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>preserved.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/>
              </a:r>
              <a:br>
                <a:rPr lang="en-GB" sz="2000" b="1" dirty="0" smtClean="0">
                  <a:solidFill>
                    <a:srgbClr val="0000CC"/>
                  </a:solidFill>
                </a:rPr>
              </a:br>
              <a:r>
                <a:rPr lang="en-GB" sz="2000" b="1" i="1" dirty="0" smtClean="0">
                  <a:solidFill>
                    <a:srgbClr val="0000CC"/>
                  </a:solidFill>
                </a:rPr>
                <a:t>Value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>preserved.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/>
              </a:r>
              <a:br>
                <a:rPr lang="en-GB" sz="2000" dirty="0" smtClean="0">
                  <a:solidFill>
                    <a:srgbClr val="0000CC"/>
                  </a:solidFill>
                </a:rPr>
              </a:br>
              <a:r>
                <a:rPr lang="en-GB" sz="2000" b="1" dirty="0" smtClean="0">
                  <a:solidFill>
                    <a:srgbClr val="0000CC"/>
                  </a:solidFill>
                </a:rPr>
                <a:t>Luminance</a:t>
              </a:r>
              <a:r>
                <a:rPr lang="en-GB" sz="2000" dirty="0" smtClean="0">
                  <a:solidFill>
                    <a:srgbClr val="0000CC"/>
                  </a:solidFill>
                </a:rPr>
                <a:t> decreased, with Saturation increased.</a:t>
              </a:r>
              <a:endParaRPr lang="en-GB" sz="2000" i="1" dirty="0">
                <a:solidFill>
                  <a:srgbClr val="0000CC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313975" y="5428431"/>
              <a:ext cx="1762126" cy="1126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GB" sz="1500" i="1" dirty="0" smtClean="0">
                  <a:solidFill>
                    <a:schemeClr val="tx1"/>
                  </a:solidFill>
                </a:rPr>
                <a:t>Look at </a:t>
              </a:r>
              <a:r>
                <a:rPr lang="en-GB" sz="1500" dirty="0" smtClean="0">
                  <a:solidFill>
                    <a:schemeClr val="tx1"/>
                  </a:solidFill>
                </a:rPr>
                <a:t>HSV.pdf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i="1" dirty="0" smtClean="0">
                  <a:solidFill>
                    <a:schemeClr val="tx1"/>
                  </a:solidFill>
                </a:rPr>
                <a:t>for understanding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b="1" i="1" dirty="0" smtClean="0">
                  <a:solidFill>
                    <a:schemeClr val="tx1"/>
                  </a:solidFill>
                </a:rPr>
                <a:t>H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ue, </a:t>
              </a:r>
              <a:r>
                <a:rPr lang="en-GB" sz="1500" b="1" i="1" dirty="0" smtClean="0">
                  <a:solidFill>
                    <a:schemeClr val="tx1"/>
                  </a:solidFill>
                </a:rPr>
                <a:t>S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aturation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i="1" dirty="0" smtClean="0">
                  <a:solidFill>
                    <a:schemeClr val="tx1"/>
                  </a:solidFill>
                </a:rPr>
                <a:t>and </a:t>
              </a:r>
              <a:r>
                <a:rPr lang="en-GB" sz="1500" b="1" i="1" dirty="0" smtClean="0">
                  <a:solidFill>
                    <a:schemeClr val="tx1"/>
                  </a:solidFill>
                </a:rPr>
                <a:t>V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alue in RGB</a:t>
              </a:r>
              <a:endParaRPr lang="en-GB" sz="1500" i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 rot="5400000">
              <a:off x="2029460" y="2969260"/>
              <a:ext cx="2921000" cy="0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3076" y="1284288"/>
              <a:ext cx="6722910" cy="4329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</a:t>
            </a:r>
            <a:r>
              <a:rPr lang="en-US" dirty="0" err="1" smtClean="0"/>
              <a:t>SaturationHSV</a:t>
            </a:r>
            <a:r>
              <a:rPr lang="en-US" dirty="0" smtClean="0"/>
              <a:t>  control in RGB</a:t>
            </a:r>
            <a:endParaRPr lang="en-US" dirty="0"/>
          </a:p>
        </p:txBody>
      </p:sp>
      <p:sp>
        <p:nvSpPr>
          <p:cNvPr id="1030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7F8B5A-47DE-4FAC-A514-8CE337C2DD0E}" type="slidenum">
              <a:rPr lang="en-US" smtClean="0"/>
              <a:pPr/>
              <a:t>16</a:t>
            </a:fld>
            <a:r>
              <a:rPr lang="en-US" smtClean="0"/>
              <a:t>/37</a:t>
            </a:r>
            <a:endParaRPr lang="en-US" dirty="0" smtClean="0"/>
          </a:p>
        </p:txBody>
      </p:sp>
      <p:grpSp>
        <p:nvGrpSpPr>
          <p:cNvPr id="64" name="Group 63"/>
          <p:cNvGrpSpPr/>
          <p:nvPr/>
        </p:nvGrpSpPr>
        <p:grpSpPr>
          <a:xfrm>
            <a:off x="209550" y="990600"/>
            <a:ext cx="8705850" cy="5410200"/>
            <a:chOff x="266700" y="381000"/>
            <a:chExt cx="8801941" cy="5334000"/>
          </a:xfrm>
        </p:grpSpPr>
        <p:sp>
          <p:nvSpPr>
            <p:cNvPr id="63" name="Rectangle 62"/>
            <p:cNvSpPr/>
            <p:nvPr/>
          </p:nvSpPr>
          <p:spPr bwMode="auto">
            <a:xfrm>
              <a:off x="7467600" y="5105400"/>
              <a:ext cx="1601041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66700" y="381000"/>
              <a:ext cx="8610600" cy="5257801"/>
              <a:chOff x="152400" y="558800"/>
              <a:chExt cx="8740775" cy="5922962"/>
            </a:xfrm>
            <a:solidFill>
              <a:schemeClr val="bg1"/>
            </a:solidFill>
          </p:grpSpPr>
          <p:grpSp>
            <p:nvGrpSpPr>
              <p:cNvPr id="2" name="Group 20"/>
              <p:cNvGrpSpPr>
                <a:grpSpLocks/>
              </p:cNvGrpSpPr>
              <p:nvPr/>
            </p:nvGrpSpPr>
            <p:grpSpPr bwMode="auto">
              <a:xfrm>
                <a:off x="647700" y="1587500"/>
                <a:ext cx="1828800" cy="2552700"/>
                <a:chOff x="2133600" y="2286794"/>
                <a:chExt cx="1828800" cy="2959338"/>
              </a:xfrm>
              <a:grpFill/>
            </p:grpSpPr>
            <p:cxnSp>
              <p:nvCxnSpPr>
                <p:cNvPr id="1068" name="Straight Arrow Connector 22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2324100" y="3695700"/>
                  <a:ext cx="2819400" cy="1588"/>
                </a:xfrm>
                <a:prstGeom prst="straightConnector1">
                  <a:avLst/>
                </a:prstGeom>
                <a:grpFill/>
                <a:ln w="50800" algn="ctr">
                  <a:solidFill>
                    <a:schemeClr val="tx1"/>
                  </a:solidFill>
                  <a:round/>
                  <a:headEnd/>
                  <a:tailEnd type="arrow" w="lg" len="lg"/>
                </a:ln>
              </p:spPr>
            </p:cxnSp>
            <p:cxnSp>
              <p:nvCxnSpPr>
                <p:cNvPr id="1069" name="Straight Connector 28"/>
                <p:cNvCxnSpPr>
                  <a:cxnSpLocks noChangeShapeType="1"/>
                </p:cNvCxnSpPr>
                <p:nvPr/>
              </p:nvCxnSpPr>
              <p:spPr bwMode="auto">
                <a:xfrm>
                  <a:off x="3505200" y="5105400"/>
                  <a:ext cx="457200" cy="0"/>
                </a:xfrm>
                <a:prstGeom prst="line">
                  <a:avLst/>
                </a:prstGeom>
                <a:grp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1070" name="Straight Connector 33"/>
                <p:cNvCxnSpPr>
                  <a:cxnSpLocks noChangeShapeType="1"/>
                </p:cNvCxnSpPr>
                <p:nvPr/>
              </p:nvCxnSpPr>
              <p:spPr bwMode="auto">
                <a:xfrm>
                  <a:off x="3505200" y="2743200"/>
                  <a:ext cx="457200" cy="0"/>
                </a:xfrm>
                <a:prstGeom prst="line">
                  <a:avLst/>
                </a:prstGeom>
                <a:grp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1071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3200400" y="4876800"/>
                  <a:ext cx="312906" cy="3693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fr-FR" sz="1800" b="1"/>
                    <a:t>0</a:t>
                  </a:r>
                  <a:endParaRPr lang="en-US" sz="1800" b="1"/>
                </a:p>
              </p:txBody>
            </p:sp>
            <p:sp>
              <p:nvSpPr>
                <p:cNvPr id="1072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2133600" y="2514600"/>
                  <a:ext cx="1295147" cy="3693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fr-FR" sz="1800" b="1" dirty="0"/>
                    <a:t>Code max</a:t>
                  </a:r>
                  <a:endParaRPr lang="en-US" sz="1800" b="1" dirty="0"/>
                </a:p>
              </p:txBody>
            </p:sp>
          </p:grpSp>
          <p:cxnSp>
            <p:nvCxnSpPr>
              <p:cNvPr id="1033" name="Straight Connector 36"/>
              <p:cNvCxnSpPr>
                <a:cxnSpLocks noChangeShapeType="1"/>
              </p:cNvCxnSpPr>
              <p:nvPr/>
            </p:nvCxnSpPr>
            <p:spPr bwMode="auto">
              <a:xfrm>
                <a:off x="2311400" y="4013200"/>
                <a:ext cx="5308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034" name="Straight Connector 37"/>
              <p:cNvCxnSpPr>
                <a:cxnSpLocks noChangeShapeType="1"/>
              </p:cNvCxnSpPr>
              <p:nvPr/>
            </p:nvCxnSpPr>
            <p:spPr bwMode="auto">
              <a:xfrm>
                <a:off x="2362200" y="1981200"/>
                <a:ext cx="5181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035" name="Straight Connector 103"/>
              <p:cNvCxnSpPr>
                <a:cxnSpLocks noChangeShapeType="1"/>
              </p:cNvCxnSpPr>
              <p:nvPr/>
            </p:nvCxnSpPr>
            <p:spPr bwMode="auto">
              <a:xfrm>
                <a:off x="3429000" y="2971800"/>
                <a:ext cx="228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36" name="Straight Connector 104"/>
              <p:cNvCxnSpPr>
                <a:cxnSpLocks noChangeShapeType="1"/>
              </p:cNvCxnSpPr>
              <p:nvPr/>
            </p:nvCxnSpPr>
            <p:spPr bwMode="auto">
              <a:xfrm>
                <a:off x="3429000" y="3276600"/>
                <a:ext cx="228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37" name="Straight Connector 105"/>
              <p:cNvCxnSpPr>
                <a:cxnSpLocks noChangeShapeType="1"/>
              </p:cNvCxnSpPr>
              <p:nvPr/>
            </p:nvCxnSpPr>
            <p:spPr bwMode="auto">
              <a:xfrm>
                <a:off x="3657600" y="3276600"/>
                <a:ext cx="2743200" cy="38100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38" name="Straight Connector 107"/>
              <p:cNvCxnSpPr>
                <a:cxnSpLocks noChangeShapeType="1"/>
              </p:cNvCxnSpPr>
              <p:nvPr/>
            </p:nvCxnSpPr>
            <p:spPr bwMode="auto">
              <a:xfrm>
                <a:off x="3657600" y="2971800"/>
                <a:ext cx="2743200" cy="22860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39" name="Straight Connector 109"/>
              <p:cNvCxnSpPr>
                <a:cxnSpLocks noChangeShapeType="1"/>
              </p:cNvCxnSpPr>
              <p:nvPr/>
            </p:nvCxnSpPr>
            <p:spPr bwMode="auto">
              <a:xfrm>
                <a:off x="3429000" y="2286000"/>
                <a:ext cx="32004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040" name="TextBox 121"/>
              <p:cNvSpPr txBox="1">
                <a:spLocks noChangeArrowheads="1"/>
              </p:cNvSpPr>
              <p:nvPr/>
            </p:nvSpPr>
            <p:spPr bwMode="auto">
              <a:xfrm>
                <a:off x="2667000" y="4038600"/>
                <a:ext cx="990600" cy="400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2000" b="1">
                    <a:solidFill>
                      <a:srgbClr val="800000"/>
                    </a:solidFill>
                  </a:rPr>
                  <a:t>Input</a:t>
                </a:r>
              </a:p>
            </p:txBody>
          </p:sp>
          <p:cxnSp>
            <p:nvCxnSpPr>
              <p:cNvPr id="1041" name="Straight Connector 103"/>
              <p:cNvCxnSpPr>
                <a:cxnSpLocks noChangeShapeType="1"/>
              </p:cNvCxnSpPr>
              <p:nvPr/>
            </p:nvCxnSpPr>
            <p:spPr bwMode="auto">
              <a:xfrm>
                <a:off x="6400800" y="3200400"/>
                <a:ext cx="228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42" name="Straight Connector 104"/>
              <p:cNvCxnSpPr>
                <a:cxnSpLocks noChangeShapeType="1"/>
              </p:cNvCxnSpPr>
              <p:nvPr/>
            </p:nvCxnSpPr>
            <p:spPr bwMode="auto">
              <a:xfrm>
                <a:off x="6400800" y="3657600"/>
                <a:ext cx="228600" cy="0"/>
              </a:xfrm>
              <a:prstGeom prst="line">
                <a:avLst/>
              </a:prstGeom>
              <a:grp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grpSp>
            <p:nvGrpSpPr>
              <p:cNvPr id="3" name="Group 84"/>
              <p:cNvGrpSpPr>
                <a:grpSpLocks/>
              </p:cNvGrpSpPr>
              <p:nvPr/>
            </p:nvGrpSpPr>
            <p:grpSpPr bwMode="auto">
              <a:xfrm>
                <a:off x="2895600" y="2057400"/>
                <a:ext cx="457200" cy="400050"/>
                <a:chOff x="3657600" y="1295400"/>
                <a:chExt cx="457200" cy="400110"/>
              </a:xfrm>
              <a:grpFill/>
            </p:grpSpPr>
            <p:cxnSp>
              <p:nvCxnSpPr>
                <p:cNvPr id="1066" name="Straight Connector 93"/>
                <p:cNvCxnSpPr>
                  <a:cxnSpLocks noChangeShapeType="1"/>
                </p:cNvCxnSpPr>
                <p:nvPr/>
              </p:nvCxnSpPr>
              <p:spPr bwMode="auto">
                <a:xfrm>
                  <a:off x="3657600" y="15240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67" name="TextBox 60"/>
                <p:cNvSpPr txBox="1">
                  <a:spLocks noChangeArrowheads="1"/>
                </p:cNvSpPr>
                <p:nvPr/>
              </p:nvSpPr>
              <p:spPr bwMode="auto">
                <a:xfrm>
                  <a:off x="3802380" y="129540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a</a:t>
                  </a:r>
                </a:p>
              </p:txBody>
            </p:sp>
          </p:grpSp>
          <p:grpSp>
            <p:nvGrpSpPr>
              <p:cNvPr id="4" name="Group 83"/>
              <p:cNvGrpSpPr>
                <a:grpSpLocks/>
              </p:cNvGrpSpPr>
              <p:nvPr/>
            </p:nvGrpSpPr>
            <p:grpSpPr bwMode="auto">
              <a:xfrm>
                <a:off x="2895600" y="2743200"/>
                <a:ext cx="457200" cy="400050"/>
                <a:chOff x="3657600" y="2072640"/>
                <a:chExt cx="457200" cy="400110"/>
              </a:xfrm>
              <a:grpFill/>
            </p:grpSpPr>
            <p:cxnSp>
              <p:nvCxnSpPr>
                <p:cNvPr id="1064" name="Straight Connector 94"/>
                <p:cNvCxnSpPr>
                  <a:cxnSpLocks noChangeShapeType="1"/>
                </p:cNvCxnSpPr>
                <p:nvPr/>
              </p:nvCxnSpPr>
              <p:spPr bwMode="auto">
                <a:xfrm>
                  <a:off x="3657600" y="22860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65" name="TextBox 62"/>
                <p:cNvSpPr txBox="1">
                  <a:spLocks noChangeArrowheads="1"/>
                </p:cNvSpPr>
                <p:nvPr/>
              </p:nvSpPr>
              <p:spPr bwMode="auto">
                <a:xfrm>
                  <a:off x="3817620" y="207264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b</a:t>
                  </a:r>
                </a:p>
              </p:txBody>
            </p:sp>
          </p:grpSp>
          <p:grpSp>
            <p:nvGrpSpPr>
              <p:cNvPr id="5" name="Group 64"/>
              <p:cNvGrpSpPr>
                <a:grpSpLocks/>
              </p:cNvGrpSpPr>
              <p:nvPr/>
            </p:nvGrpSpPr>
            <p:grpSpPr bwMode="auto">
              <a:xfrm>
                <a:off x="2895600" y="3048000"/>
                <a:ext cx="457200" cy="400050"/>
                <a:chOff x="2438400" y="3368040"/>
                <a:chExt cx="457200" cy="400110"/>
              </a:xfrm>
              <a:grpFill/>
            </p:grpSpPr>
            <p:cxnSp>
              <p:nvCxnSpPr>
                <p:cNvPr id="1062" name="Straight Connector 92"/>
                <p:cNvCxnSpPr>
                  <a:cxnSpLocks noChangeShapeType="1"/>
                </p:cNvCxnSpPr>
                <p:nvPr/>
              </p:nvCxnSpPr>
              <p:spPr bwMode="auto">
                <a:xfrm>
                  <a:off x="2438400" y="35814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63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2598420" y="336804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c</a:t>
                  </a:r>
                </a:p>
              </p:txBody>
            </p:sp>
          </p:grpSp>
          <p:grpSp>
            <p:nvGrpSpPr>
              <p:cNvPr id="6" name="Group 65"/>
              <p:cNvGrpSpPr>
                <a:grpSpLocks/>
              </p:cNvGrpSpPr>
              <p:nvPr/>
            </p:nvGrpSpPr>
            <p:grpSpPr bwMode="auto">
              <a:xfrm>
                <a:off x="6705600" y="2057400"/>
                <a:ext cx="457200" cy="400050"/>
                <a:chOff x="2438400" y="3368040"/>
                <a:chExt cx="457200" cy="400110"/>
              </a:xfrm>
              <a:grpFill/>
            </p:grpSpPr>
            <p:cxnSp>
              <p:nvCxnSpPr>
                <p:cNvPr id="1060" name="Straight Connector 92"/>
                <p:cNvCxnSpPr>
                  <a:cxnSpLocks noChangeShapeType="1"/>
                </p:cNvCxnSpPr>
                <p:nvPr/>
              </p:nvCxnSpPr>
              <p:spPr bwMode="auto">
                <a:xfrm>
                  <a:off x="2438400" y="35814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61" name="TextBox 67"/>
                <p:cNvSpPr txBox="1">
                  <a:spLocks noChangeArrowheads="1"/>
                </p:cNvSpPr>
                <p:nvPr/>
              </p:nvSpPr>
              <p:spPr bwMode="auto">
                <a:xfrm>
                  <a:off x="2598420" y="336804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a</a:t>
                  </a:r>
                </a:p>
              </p:txBody>
            </p:sp>
          </p:grpSp>
          <p:grpSp>
            <p:nvGrpSpPr>
              <p:cNvPr id="7" name="Group 68"/>
              <p:cNvGrpSpPr>
                <a:grpSpLocks/>
              </p:cNvGrpSpPr>
              <p:nvPr/>
            </p:nvGrpSpPr>
            <p:grpSpPr bwMode="auto">
              <a:xfrm>
                <a:off x="6705600" y="2971800"/>
                <a:ext cx="457200" cy="400050"/>
                <a:chOff x="2438400" y="3368040"/>
                <a:chExt cx="457200" cy="400110"/>
              </a:xfrm>
              <a:grpFill/>
            </p:grpSpPr>
            <p:cxnSp>
              <p:nvCxnSpPr>
                <p:cNvPr id="1058" name="Straight Connector 92"/>
                <p:cNvCxnSpPr>
                  <a:cxnSpLocks noChangeShapeType="1"/>
                </p:cNvCxnSpPr>
                <p:nvPr/>
              </p:nvCxnSpPr>
              <p:spPr bwMode="auto">
                <a:xfrm>
                  <a:off x="2438400" y="35814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59" name="TextBox 70"/>
                <p:cNvSpPr txBox="1">
                  <a:spLocks noChangeArrowheads="1"/>
                </p:cNvSpPr>
                <p:nvPr/>
              </p:nvSpPr>
              <p:spPr bwMode="auto">
                <a:xfrm>
                  <a:off x="2598420" y="336804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d</a:t>
                  </a:r>
                </a:p>
              </p:txBody>
            </p:sp>
          </p:grpSp>
          <p:grpSp>
            <p:nvGrpSpPr>
              <p:cNvPr id="8" name="Group 71"/>
              <p:cNvGrpSpPr>
                <a:grpSpLocks/>
              </p:cNvGrpSpPr>
              <p:nvPr/>
            </p:nvGrpSpPr>
            <p:grpSpPr bwMode="auto">
              <a:xfrm>
                <a:off x="6705600" y="3429000"/>
                <a:ext cx="457200" cy="400050"/>
                <a:chOff x="2438400" y="3368040"/>
                <a:chExt cx="457200" cy="400110"/>
              </a:xfrm>
              <a:grpFill/>
            </p:grpSpPr>
            <p:cxnSp>
              <p:nvCxnSpPr>
                <p:cNvPr id="1056" name="Straight Connector 92"/>
                <p:cNvCxnSpPr>
                  <a:cxnSpLocks noChangeShapeType="1"/>
                </p:cNvCxnSpPr>
                <p:nvPr/>
              </p:nvCxnSpPr>
              <p:spPr bwMode="auto">
                <a:xfrm>
                  <a:off x="2438400" y="3581400"/>
                  <a:ext cx="457200" cy="0"/>
                </a:xfrm>
                <a:prstGeom prst="line">
                  <a:avLst/>
                </a:prstGeom>
                <a:grpFill/>
                <a:ln w="79375" algn="ctr">
                  <a:solidFill>
                    <a:srgbClr val="800000"/>
                  </a:solidFill>
                  <a:round/>
                  <a:headEnd/>
                  <a:tailEnd/>
                </a:ln>
              </p:spPr>
            </p:cxnSp>
            <p:sp>
              <p:nvSpPr>
                <p:cNvPr id="1057" name="TextBox 75"/>
                <p:cNvSpPr txBox="1">
                  <a:spLocks noChangeArrowheads="1"/>
                </p:cNvSpPr>
                <p:nvPr/>
              </p:nvSpPr>
              <p:spPr bwMode="auto">
                <a:xfrm>
                  <a:off x="2598420" y="3368040"/>
                  <a:ext cx="167640" cy="40011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GB" sz="2000"/>
                    <a:t>e</a:t>
                  </a:r>
                </a:p>
              </p:txBody>
            </p:sp>
          </p:grpSp>
          <p:sp>
            <p:nvSpPr>
              <p:cNvPr id="1049" name="TextBox 121"/>
              <p:cNvSpPr txBox="1">
                <a:spLocks noChangeArrowheads="1"/>
              </p:cNvSpPr>
              <p:nvPr/>
            </p:nvSpPr>
            <p:spPr bwMode="auto">
              <a:xfrm>
                <a:off x="6324600" y="4038600"/>
                <a:ext cx="1295400" cy="400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2000" b="1">
                    <a:solidFill>
                      <a:srgbClr val="800000"/>
                    </a:solidFill>
                  </a:rPr>
                  <a:t>Output</a:t>
                </a:r>
              </a:p>
            </p:txBody>
          </p:sp>
          <p:sp>
            <p:nvSpPr>
              <p:cNvPr id="1050" name="TextBox 120"/>
              <p:cNvSpPr txBox="1">
                <a:spLocks noChangeArrowheads="1"/>
              </p:cNvSpPr>
              <p:nvPr/>
            </p:nvSpPr>
            <p:spPr bwMode="auto">
              <a:xfrm>
                <a:off x="3581400" y="1066800"/>
                <a:ext cx="3048000" cy="646113"/>
              </a:xfrm>
              <a:prstGeom prst="rect">
                <a:avLst/>
              </a:prstGeom>
              <a:grpFill/>
              <a:ln w="9525">
                <a:solidFill>
                  <a:srgbClr val="C0000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rgbClr val="CC3300"/>
                    </a:solidFill>
                  </a:rPr>
                  <a:t>Applying a factor of color saturation :  </a:t>
                </a:r>
                <a:r>
                  <a:rPr lang="en-US" sz="1800" b="1" i="1" dirty="0">
                    <a:solidFill>
                      <a:srgbClr val="0000CC"/>
                    </a:solidFill>
                  </a:rPr>
                  <a:t>factor</a:t>
                </a:r>
                <a:r>
                  <a:rPr lang="en-US" sz="1800" b="1" i="1" baseline="-25000" dirty="0">
                    <a:solidFill>
                      <a:srgbClr val="0000CC"/>
                    </a:solidFill>
                  </a:rPr>
                  <a:t>saturation</a:t>
                </a:r>
              </a:p>
            </p:txBody>
          </p:sp>
          <p:cxnSp>
            <p:nvCxnSpPr>
              <p:cNvPr id="1051" name="Shape 100"/>
              <p:cNvCxnSpPr>
                <a:cxnSpLocks noChangeShapeType="1"/>
                <a:endCxn id="1050" idx="1"/>
              </p:cNvCxnSpPr>
              <p:nvPr/>
            </p:nvCxnSpPr>
            <p:spPr bwMode="auto">
              <a:xfrm rot="5400000" flipH="1" flipV="1">
                <a:off x="3140075" y="1403350"/>
                <a:ext cx="454025" cy="428625"/>
              </a:xfrm>
              <a:prstGeom prst="bentConnector2">
                <a:avLst/>
              </a:prstGeom>
              <a:grpFill/>
              <a:ln w="57150" algn="ctr">
                <a:solidFill>
                  <a:srgbClr val="C00000"/>
                </a:solidFill>
                <a:round/>
                <a:headEnd/>
                <a:tailEnd type="arrow" w="sm" len="sm"/>
              </a:ln>
            </p:spPr>
          </p:cxnSp>
          <p:cxnSp>
            <p:nvCxnSpPr>
              <p:cNvPr id="1052" name="Shape 103"/>
              <p:cNvCxnSpPr>
                <a:cxnSpLocks noChangeShapeType="1"/>
                <a:stCxn id="1050" idx="3"/>
              </p:cNvCxnSpPr>
              <p:nvPr/>
            </p:nvCxnSpPr>
            <p:spPr bwMode="auto">
              <a:xfrm>
                <a:off x="6629400" y="1390650"/>
                <a:ext cx="304800" cy="514350"/>
              </a:xfrm>
              <a:prstGeom prst="bentConnector2">
                <a:avLst/>
              </a:prstGeom>
              <a:grpFill/>
              <a:ln w="57150" algn="ctr">
                <a:solidFill>
                  <a:srgbClr val="C00000"/>
                </a:solidFill>
                <a:round/>
                <a:headEnd/>
                <a:tailEnd type="arrow" w="sm" len="sm"/>
              </a:ln>
            </p:spPr>
          </p:cxnSp>
          <p:graphicFrame>
            <p:nvGraphicFramePr>
              <p:cNvPr id="1028" name="Object 3"/>
              <p:cNvGraphicFramePr>
                <a:graphicFrameLocks noChangeAspect="1"/>
              </p:cNvGraphicFramePr>
              <p:nvPr/>
            </p:nvGraphicFramePr>
            <p:xfrm>
              <a:off x="5791200" y="4724400"/>
              <a:ext cx="3048000" cy="752475"/>
            </p:xfrm>
            <a:graphic>
              <a:graphicData uri="http://schemas.openxmlformats.org/presentationml/2006/ole">
                <p:oleObj spid="_x0000_s5122" name="Equation" r:id="rId4" imgW="1955520" imgH="482400" progId="Equation.3">
                  <p:embed/>
                </p:oleObj>
              </a:graphicData>
            </a:graphic>
          </p:graphicFrame>
          <p:sp>
            <p:nvSpPr>
              <p:cNvPr id="1053" name="Rectangle 110"/>
              <p:cNvSpPr>
                <a:spLocks noChangeArrowheads="1"/>
              </p:cNvSpPr>
              <p:nvPr/>
            </p:nvSpPr>
            <p:spPr bwMode="auto">
              <a:xfrm>
                <a:off x="228600" y="4495800"/>
                <a:ext cx="5278438" cy="1219200"/>
              </a:xfrm>
              <a:prstGeom prst="rect">
                <a:avLst/>
              </a:prstGeom>
              <a:grpFill/>
              <a:ln w="28575" algn="ctr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lIns="97256" tIns="48628" rIns="97256" bIns="48628"/>
              <a:lstStyle/>
              <a:p>
                <a:pPr defTabSz="973138"/>
                <a:endParaRPr lang="en-GB"/>
              </a:p>
            </p:txBody>
          </p:sp>
          <p:sp>
            <p:nvSpPr>
              <p:cNvPr id="1054" name="TextBox 82"/>
              <p:cNvSpPr txBox="1">
                <a:spLocks noChangeArrowheads="1"/>
              </p:cNvSpPr>
              <p:nvPr/>
            </p:nvSpPr>
            <p:spPr bwMode="auto">
              <a:xfrm>
                <a:off x="228600" y="558800"/>
                <a:ext cx="5638800" cy="4619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fr-FR" sz="2400" b="1" i="1" dirty="0">
                    <a:solidFill>
                      <a:srgbClr val="C00000"/>
                    </a:solidFill>
                  </a:rPr>
                  <a:t>Value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Hue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 not changed</a:t>
                </a:r>
              </a:p>
            </p:txBody>
          </p:sp>
          <p:graphicFrame>
            <p:nvGraphicFramePr>
              <p:cNvPr id="1029" name="Object 5"/>
              <p:cNvGraphicFramePr>
                <a:graphicFrameLocks noChangeAspect="1"/>
              </p:cNvGraphicFramePr>
              <p:nvPr/>
            </p:nvGraphicFramePr>
            <p:xfrm>
              <a:off x="5867400" y="5714999"/>
              <a:ext cx="3025775" cy="766763"/>
            </p:xfrm>
            <a:graphic>
              <a:graphicData uri="http://schemas.openxmlformats.org/presentationml/2006/ole">
                <p:oleObj spid="_x0000_s5125" name="Equation" r:id="rId5" imgW="1549080" imgH="393480" progId="Equation.3">
                  <p:embed/>
                </p:oleObj>
              </a:graphicData>
            </a:graphic>
          </p:graphicFrame>
          <p:sp>
            <p:nvSpPr>
              <p:cNvPr id="1055" name="TextBox 82"/>
              <p:cNvSpPr txBox="1">
                <a:spLocks noChangeArrowheads="1"/>
              </p:cNvSpPr>
              <p:nvPr/>
            </p:nvSpPr>
            <p:spPr bwMode="auto">
              <a:xfrm>
                <a:off x="152400" y="6019799"/>
                <a:ext cx="5638800" cy="41605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800" dirty="0">
                    <a:solidFill>
                      <a:srgbClr val="0000CC"/>
                    </a:solidFill>
                  </a:rPr>
                  <a:t>The maximum  </a:t>
                </a:r>
                <a:r>
                  <a:rPr lang="en-US" sz="1800" i="1" dirty="0">
                    <a:solidFill>
                      <a:srgbClr val="0000CC"/>
                    </a:solidFill>
                  </a:rPr>
                  <a:t>factor</a:t>
                </a:r>
                <a:r>
                  <a:rPr lang="en-US" sz="1800" i="1" baseline="-25000" dirty="0">
                    <a:solidFill>
                      <a:srgbClr val="0000CC"/>
                    </a:solidFill>
                  </a:rPr>
                  <a:t>saturation </a:t>
                </a:r>
                <a:r>
                  <a:rPr lang="en-US" sz="1800" baseline="-25000" dirty="0">
                    <a:solidFill>
                      <a:srgbClr val="0000CC"/>
                    </a:solidFill>
                  </a:rPr>
                  <a:t> </a:t>
                </a:r>
                <a:r>
                  <a:rPr lang="en-US" sz="1800" dirty="0">
                    <a:solidFill>
                      <a:srgbClr val="0000CC"/>
                    </a:solidFill>
                  </a:rPr>
                  <a:t>is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reached </a:t>
                </a:r>
                <a:r>
                  <a:rPr lang="en-US" sz="1800" dirty="0">
                    <a:solidFill>
                      <a:srgbClr val="0000CC"/>
                    </a:solidFill>
                  </a:rPr>
                  <a:t>with </a:t>
                </a:r>
                <a:r>
                  <a:rPr lang="en-US" sz="1800" i="1" dirty="0">
                    <a:solidFill>
                      <a:srgbClr val="0000CC"/>
                    </a:solidFill>
                  </a:rPr>
                  <a:t>e=0</a:t>
                </a:r>
                <a:endParaRPr lang="en-US" sz="1800" i="1" baseline="-25000" dirty="0">
                  <a:solidFill>
                    <a:srgbClr val="0000CC"/>
                  </a:solidFill>
                </a:endParaRPr>
              </a:p>
            </p:txBody>
          </p:sp>
          <p:graphicFrame>
            <p:nvGraphicFramePr>
              <p:cNvPr id="1026" name="Object 2"/>
              <p:cNvGraphicFramePr>
                <a:graphicFrameLocks noChangeAspect="1"/>
              </p:cNvGraphicFramePr>
              <p:nvPr/>
            </p:nvGraphicFramePr>
            <p:xfrm>
              <a:off x="325438" y="5029200"/>
              <a:ext cx="5149850" cy="674688"/>
            </p:xfrm>
            <a:graphic>
              <a:graphicData uri="http://schemas.openxmlformats.org/presentationml/2006/ole">
                <p:oleObj spid="_x0000_s5123" name="Equation" r:id="rId6" imgW="1739880" imgH="228600" progId="Equation.3">
                  <p:embed/>
                </p:oleObj>
              </a:graphicData>
            </a:graphic>
          </p:graphicFrame>
          <p:graphicFrame>
            <p:nvGraphicFramePr>
              <p:cNvPr id="1027" name="Object 3"/>
              <p:cNvGraphicFramePr>
                <a:graphicFrameLocks noChangeAspect="1"/>
              </p:cNvGraphicFramePr>
              <p:nvPr/>
            </p:nvGraphicFramePr>
            <p:xfrm>
              <a:off x="325438" y="4495800"/>
              <a:ext cx="4953000" cy="641350"/>
            </p:xfrm>
            <a:graphic>
              <a:graphicData uri="http://schemas.openxmlformats.org/presentationml/2006/ole">
                <p:oleObj spid="_x0000_s5124" name="Equation" r:id="rId7" imgW="1765080" imgH="228600" progId="Equation.3">
                  <p:embed/>
                </p:oleObj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</a:t>
            </a:r>
            <a:r>
              <a:rPr lang="en-US" dirty="0" err="1" smtClean="0"/>
              <a:t>SaturationHSV</a:t>
            </a:r>
            <a:r>
              <a:rPr lang="en-US" dirty="0" smtClean="0"/>
              <a:t>  control in RGB</a:t>
            </a:r>
            <a:endParaRPr lang="en-US" dirty="0"/>
          </a:p>
        </p:txBody>
      </p:sp>
      <p:sp>
        <p:nvSpPr>
          <p:cNvPr id="1030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7F8B5A-47DE-4FAC-A514-8CE337C2DD0E}" type="slidenum">
              <a:rPr lang="en-US" smtClean="0"/>
              <a:pPr/>
              <a:t>17</a:t>
            </a:fld>
            <a:r>
              <a:rPr lang="en-US" smtClean="0"/>
              <a:t>/37</a:t>
            </a:r>
            <a:endParaRPr lang="en-US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304801" y="914400"/>
            <a:ext cx="8534399" cy="5334000"/>
            <a:chOff x="381000" y="558800"/>
            <a:chExt cx="8580437" cy="5987316"/>
          </a:xfrm>
        </p:grpSpPr>
        <p:sp>
          <p:nvSpPr>
            <p:cNvPr id="1054" name="TextBox 82"/>
            <p:cNvSpPr txBox="1">
              <a:spLocks noChangeArrowheads="1"/>
            </p:cNvSpPr>
            <p:nvPr/>
          </p:nvSpPr>
          <p:spPr bwMode="auto">
            <a:xfrm>
              <a:off x="381000" y="558800"/>
              <a:ext cx="5105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i="1" dirty="0" smtClean="0">
                  <a:solidFill>
                    <a:schemeClr val="tx1"/>
                  </a:solidFill>
                </a:rPr>
                <a:t>… and nor </a:t>
              </a:r>
              <a:r>
                <a:rPr lang="en-US" sz="2000" i="1" dirty="0" smtClean="0">
                  <a:solidFill>
                    <a:srgbClr val="C00000"/>
                  </a:solidFill>
                </a:rPr>
                <a:t>Value</a:t>
              </a:r>
              <a:r>
                <a:rPr lang="en-US" sz="2000" dirty="0" smtClean="0">
                  <a:solidFill>
                    <a:schemeClr val="tx1"/>
                  </a:solidFill>
                </a:rPr>
                <a:t> and </a:t>
              </a:r>
              <a:r>
                <a:rPr lang="en-US" sz="2000" i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dirty="0" smtClean="0">
                  <a:solidFill>
                    <a:schemeClr val="tx1"/>
                  </a:solidFill>
                </a:rPr>
                <a:t> modified.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82"/>
            <p:cNvSpPr txBox="1">
              <a:spLocks noChangeArrowheads="1"/>
            </p:cNvSpPr>
            <p:nvPr/>
          </p:nvSpPr>
          <p:spPr bwMode="auto">
            <a:xfrm>
              <a:off x="2743200" y="4914900"/>
              <a:ext cx="6172200" cy="163121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</a:rPr>
                <a:t>Here is a linear color saturation control, in RGB : </a:t>
              </a:r>
              <a:r>
                <a:rPr lang="en-US" sz="2000" dirty="0" smtClean="0">
                  <a:solidFill>
                    <a:srgbClr val="0000CC"/>
                  </a:solidFill>
                </a:rPr>
                <a:t/>
              </a:r>
              <a:br>
                <a:rPr lang="en-US" sz="2000" dirty="0" smtClean="0">
                  <a:solidFill>
                    <a:srgbClr val="0000CC"/>
                  </a:solidFill>
                </a:rPr>
              </a:br>
              <a:r>
                <a:rPr lang="en-US" sz="2000" dirty="0" smtClean="0">
                  <a:solidFill>
                    <a:srgbClr val="0000CC"/>
                  </a:solidFill>
                </a:rPr>
                <a:t>    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•</a:t>
              </a:r>
              <a:r>
                <a:rPr lang="en-US" sz="2000" dirty="0" smtClean="0">
                  <a:solidFill>
                    <a:srgbClr val="0000CC"/>
                  </a:solidFill>
                </a:rPr>
                <a:t> Without the need to use a matrix.</a:t>
              </a:r>
              <a:br>
                <a:rPr lang="en-US" sz="2000" dirty="0" smtClean="0">
                  <a:solidFill>
                    <a:srgbClr val="0000CC"/>
                  </a:solidFill>
                </a:rPr>
              </a:br>
              <a:r>
                <a:rPr lang="en-US" sz="2000" dirty="0" smtClean="0">
                  <a:solidFill>
                    <a:srgbClr val="0000CC"/>
                  </a:solidFill>
                </a:rPr>
                <a:t>    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•</a:t>
              </a:r>
              <a:r>
                <a:rPr lang="en-US" sz="2000" dirty="0" smtClean="0">
                  <a:solidFill>
                    <a:srgbClr val="0000CC"/>
                  </a:solidFill>
                </a:rPr>
                <a:t> Without clipping, and so with Hue preservation.</a:t>
              </a:r>
              <a:br>
                <a:rPr lang="en-US" sz="2000" dirty="0" smtClean="0">
                  <a:solidFill>
                    <a:srgbClr val="0000CC"/>
                  </a:solidFill>
                </a:rPr>
              </a:br>
              <a:r>
                <a:rPr lang="en-US" sz="2000" dirty="0" smtClean="0">
                  <a:solidFill>
                    <a:srgbClr val="0000CC"/>
                  </a:solidFill>
                </a:rPr>
                <a:t>    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•</a:t>
              </a:r>
              <a:r>
                <a:rPr lang="en-US" sz="2000" dirty="0" smtClean="0">
                  <a:solidFill>
                    <a:srgbClr val="0000CC"/>
                  </a:solidFill>
                </a:rPr>
                <a:t> Without the need to convert to/from HSV.</a:t>
              </a:r>
              <a:br>
                <a:rPr lang="en-US" sz="2000" dirty="0" smtClean="0">
                  <a:solidFill>
                    <a:srgbClr val="0000CC"/>
                  </a:solidFill>
                </a:rPr>
              </a:br>
              <a:r>
                <a:rPr lang="en-US" sz="2000" dirty="0" smtClean="0">
                  <a:solidFill>
                    <a:srgbClr val="0000CC"/>
                  </a:solidFill>
                </a:rPr>
                <a:t>    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•</a:t>
              </a:r>
              <a:r>
                <a:rPr lang="en-US" sz="2000" dirty="0" smtClean="0">
                  <a:solidFill>
                    <a:srgbClr val="0000CC"/>
                  </a:solidFill>
                </a:rPr>
                <a:t> With Value preserved 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but</a:t>
              </a:r>
              <a:r>
                <a:rPr lang="en-US" sz="2000" dirty="0" smtClean="0">
                  <a:solidFill>
                    <a:srgbClr val="0000CC"/>
                  </a:solidFill>
                </a:rPr>
                <a:t> the luminance.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/>
          </p:nvGraphicFramePr>
          <p:xfrm>
            <a:off x="4800600" y="3505200"/>
            <a:ext cx="4160837" cy="768350"/>
          </p:xfrm>
          <a:graphic>
            <a:graphicData uri="http://schemas.openxmlformats.org/presentationml/2006/ole">
              <p:oleObj spid="_x0000_s6147" name="Equation" r:id="rId4" imgW="2476440" imgH="457200" progId="Equation.3">
                <p:embed/>
              </p:oleObj>
            </a:graphicData>
          </a:graphic>
        </p:graphicFrame>
        <p:grpSp>
          <p:nvGrpSpPr>
            <p:cNvPr id="2" name="Group 56"/>
            <p:cNvGrpSpPr/>
            <p:nvPr/>
          </p:nvGrpSpPr>
          <p:grpSpPr>
            <a:xfrm>
              <a:off x="457200" y="1066800"/>
              <a:ext cx="4779963" cy="3836987"/>
              <a:chOff x="762000" y="1066800"/>
              <a:chExt cx="4779963" cy="3836987"/>
            </a:xfrm>
          </p:grpSpPr>
          <p:graphicFrame>
            <p:nvGraphicFramePr>
              <p:cNvPr id="1027" name="Object 3"/>
              <p:cNvGraphicFramePr>
                <a:graphicFrameLocks noChangeAspect="1"/>
              </p:cNvGraphicFramePr>
              <p:nvPr/>
            </p:nvGraphicFramePr>
            <p:xfrm>
              <a:off x="892175" y="1066800"/>
              <a:ext cx="4649788" cy="3786188"/>
            </p:xfrm>
            <a:graphic>
              <a:graphicData uri="http://schemas.openxmlformats.org/presentationml/2006/ole">
                <p:oleObj spid="_x0000_s6146" name="Equation" r:id="rId5" imgW="2247840" imgH="1828800" progId="Equation.3">
                  <p:embed/>
                </p:oleObj>
              </a:graphicData>
            </a:graphic>
          </p:graphicFrame>
          <p:sp>
            <p:nvSpPr>
              <p:cNvPr id="50" name="Rectangle 110"/>
              <p:cNvSpPr>
                <a:spLocks noChangeArrowheads="1"/>
              </p:cNvSpPr>
              <p:nvPr/>
            </p:nvSpPr>
            <p:spPr bwMode="auto">
              <a:xfrm>
                <a:off x="762000" y="2541587"/>
                <a:ext cx="4191000" cy="2362200"/>
              </a:xfrm>
              <a:prstGeom prst="rect">
                <a:avLst/>
              </a:prstGeom>
              <a:noFill/>
              <a:ln w="28575" algn="ctr">
                <a:solidFill>
                  <a:srgbClr val="0000CC"/>
                </a:solidFill>
                <a:round/>
                <a:headEnd/>
                <a:tailEnd/>
              </a:ln>
            </p:spPr>
            <p:txBody>
              <a:bodyPr lIns="97256" tIns="48628" rIns="97256" bIns="48628"/>
              <a:lstStyle/>
              <a:p>
                <a:pPr defTabSz="973138"/>
                <a:endParaRPr lang="en-GB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867400" y="1143000"/>
              <a:ext cx="3022059" cy="990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1001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Computation of β is optional.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This removes the need for division.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But,</a:t>
              </a:r>
              <a:br>
                <a:rPr lang="en-US" sz="1400" dirty="0" smtClean="0">
                  <a:solidFill>
                    <a:schemeClr val="tx1"/>
                  </a:solidFill>
                </a:rPr>
              </a:br>
              <a:r>
                <a:rPr lang="en-US" sz="1400" dirty="0" smtClean="0">
                  <a:solidFill>
                    <a:schemeClr val="tx1"/>
                  </a:solidFill>
                </a:rPr>
                <a:t>this mode doesn’t prevent  clipping !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 </a:t>
            </a:r>
            <a:r>
              <a:rPr lang="en-US" dirty="0" err="1" smtClean="0"/>
              <a:t>SaturationYUV</a:t>
            </a:r>
            <a:r>
              <a:rPr lang="en-US" dirty="0" smtClean="0"/>
              <a:t> vs. </a:t>
            </a:r>
            <a:r>
              <a:rPr lang="en-US" dirty="0" err="1" smtClean="0"/>
              <a:t>SaturationHSV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18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6063" y="685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419099" y="4267200"/>
          <a:ext cx="8305801" cy="206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032"/>
                <a:gridCol w="1970868"/>
                <a:gridCol w="2111644"/>
                <a:gridCol w="2041257"/>
              </a:tblGrid>
              <a:tr h="53134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Saturation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YUV</a:t>
                      </a:r>
                    </a:p>
                    <a:p>
                      <a:pPr algn="ctr"/>
                      <a:r>
                        <a:rPr lang="en-GB" sz="1800" baseline="0" dirty="0" smtClean="0"/>
                        <a:t>Previous solution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Saturation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YUV</a:t>
                      </a:r>
                      <a:r>
                        <a:rPr lang="en-GB" sz="1200" baseline="0" dirty="0" smtClean="0"/>
                        <a:t> </a:t>
                      </a:r>
                      <a:br>
                        <a:rPr lang="en-GB" sz="1200" baseline="0" dirty="0" smtClean="0"/>
                      </a:br>
                      <a:r>
                        <a:rPr lang="en-GB" sz="1800" baseline="0" dirty="0" smtClean="0"/>
                        <a:t>In Colour Shaper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Saturation</a:t>
                      </a:r>
                      <a:r>
                        <a:rPr lang="en-US" sz="1800" b="1" i="1" baseline="-25000" dirty="0" smtClean="0">
                          <a:solidFill>
                            <a:schemeClr val="tx1"/>
                          </a:solidFill>
                        </a:rPr>
                        <a:t>HSV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aseline="0" dirty="0" smtClean="0"/>
                        <a:t>In Colour Shaper</a:t>
                      </a:r>
                      <a:endParaRPr lang="en-US" sz="18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54228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chemeClr val="bg1"/>
                          </a:solidFill>
                        </a:rPr>
                        <a:t>Hue</a:t>
                      </a:r>
                      <a:endParaRPr lang="en-GB" sz="1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i="1" dirty="0" smtClean="0">
                          <a:solidFill>
                            <a:srgbClr val="FF0000"/>
                          </a:solidFill>
                        </a:rPr>
                        <a:t>modified</a:t>
                      </a:r>
                      <a:endParaRPr lang="en-GB" b="1" i="1" dirty="0">
                        <a:solidFill>
                          <a:srgbClr val="00823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1" dirty="0" smtClean="0">
                          <a:solidFill>
                            <a:srgbClr val="00823B"/>
                          </a:solidFill>
                        </a:rPr>
                        <a:t>preserved</a:t>
                      </a:r>
                      <a:endParaRPr lang="en-GB" b="1" i="1" dirty="0">
                        <a:solidFill>
                          <a:srgbClr val="00823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1" dirty="0" smtClean="0">
                          <a:solidFill>
                            <a:srgbClr val="00823B"/>
                          </a:solidFill>
                        </a:rPr>
                        <a:t>preserved</a:t>
                      </a:r>
                      <a:endParaRPr lang="en-GB" dirty="0"/>
                    </a:p>
                  </a:txBody>
                  <a:tcPr/>
                </a:tc>
              </a:tr>
              <a:tr h="354228"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 smtClean="0">
                          <a:solidFill>
                            <a:schemeClr val="bg1"/>
                          </a:solidFill>
                        </a:rPr>
                        <a:t>Luminance</a:t>
                      </a:r>
                      <a:endParaRPr lang="en-GB" sz="17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1" dirty="0" smtClean="0">
                          <a:solidFill>
                            <a:srgbClr val="00823B"/>
                          </a:solidFill>
                        </a:rPr>
                        <a:t>preserved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i="1" dirty="0" smtClean="0">
                          <a:solidFill>
                            <a:srgbClr val="00823B"/>
                          </a:solidFill>
                        </a:rPr>
                        <a:t>preserved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i="1" dirty="0" smtClean="0">
                          <a:solidFill>
                            <a:srgbClr val="FF0000"/>
                          </a:solidFill>
                        </a:rPr>
                        <a:t>modified</a:t>
                      </a:r>
                      <a:endParaRPr lang="en-GB" dirty="0"/>
                    </a:p>
                  </a:txBody>
                  <a:tcPr/>
                </a:tc>
              </a:tr>
              <a:tr h="417711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smtClean="0">
                          <a:solidFill>
                            <a:schemeClr val="bg1"/>
                          </a:solidFill>
                        </a:rPr>
                        <a:t>Noise</a:t>
                      </a:r>
                      <a:endParaRPr lang="en-GB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600" b="1" i="1" dirty="0" smtClean="0">
                          <a:solidFill>
                            <a:srgbClr val="0000FF"/>
                          </a:solidFill>
                        </a:rPr>
                        <a:t>To</a:t>
                      </a:r>
                      <a:r>
                        <a:rPr lang="en-GB" sz="1600" b="1" i="1" baseline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GB" sz="1600" b="1" i="1" baseline="0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r>
                        <a:rPr lang="en-GB" sz="1600" b="1" i="1" dirty="0" smtClean="0">
                          <a:solidFill>
                            <a:srgbClr val="0000FF"/>
                          </a:solidFill>
                        </a:rPr>
                        <a:t>e</a:t>
                      </a:r>
                      <a:r>
                        <a:rPr lang="en-GB" sz="1600" b="1" i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GB" sz="1600" b="1" i="1" dirty="0" smtClean="0">
                          <a:solidFill>
                            <a:srgbClr val="0000FF"/>
                          </a:solidFill>
                        </a:rPr>
                        <a:t>tested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i="1" dirty="0" smtClean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i="1" dirty="0" smtClean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82"/>
          <p:cNvSpPr txBox="1">
            <a:spLocks noChangeArrowheads="1"/>
          </p:cNvSpPr>
          <p:nvPr/>
        </p:nvSpPr>
        <p:spPr bwMode="auto">
          <a:xfrm>
            <a:off x="1905000" y="1371600"/>
            <a:ext cx="19812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tx1"/>
                </a:solidFill>
              </a:rPr>
              <a:t>Without clipping control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04800" y="838200"/>
            <a:ext cx="8534400" cy="3429000"/>
            <a:chOff x="0" y="990600"/>
            <a:chExt cx="9068735" cy="3429000"/>
          </a:xfrm>
        </p:grpSpPr>
        <p:sp>
          <p:nvSpPr>
            <p:cNvPr id="20" name="TextBox 82"/>
            <p:cNvSpPr txBox="1">
              <a:spLocks noChangeArrowheads="1"/>
            </p:cNvSpPr>
            <p:nvPr/>
          </p:nvSpPr>
          <p:spPr bwMode="auto">
            <a:xfrm>
              <a:off x="1714499" y="990600"/>
              <a:ext cx="13623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</a:rPr>
                <a:t>Matrix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82"/>
            <p:cNvSpPr txBox="1">
              <a:spLocks noChangeArrowheads="1"/>
            </p:cNvSpPr>
            <p:nvPr/>
          </p:nvSpPr>
          <p:spPr bwMode="auto">
            <a:xfrm>
              <a:off x="5829768" y="990600"/>
              <a:ext cx="198119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chemeClr val="tx1"/>
                  </a:solidFill>
                </a:rPr>
                <a:t>SatFromHsv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447800"/>
              <a:ext cx="4572000" cy="2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1447800"/>
              <a:ext cx="4496735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 </a:t>
            </a:r>
            <a:r>
              <a:rPr lang="en-US" dirty="0" err="1" smtClean="0"/>
              <a:t>SaturationYUV</a:t>
            </a:r>
            <a:r>
              <a:rPr lang="en-US" dirty="0" smtClean="0"/>
              <a:t> vs. </a:t>
            </a:r>
            <a:r>
              <a:rPr lang="en-US" dirty="0" err="1" smtClean="0"/>
              <a:t>SaturationHSV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19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914400"/>
            <a:ext cx="8915400" cy="5410200"/>
            <a:chOff x="-175461" y="762000"/>
            <a:chExt cx="9319461" cy="5715000"/>
          </a:xfrm>
        </p:grpSpPr>
        <p:sp>
          <p:nvSpPr>
            <p:cNvPr id="20" name="TextBox 82"/>
            <p:cNvSpPr txBox="1">
              <a:spLocks noChangeArrowheads="1"/>
            </p:cNvSpPr>
            <p:nvPr/>
          </p:nvSpPr>
          <p:spPr bwMode="auto">
            <a:xfrm>
              <a:off x="-30582" y="1145114"/>
              <a:ext cx="1778000" cy="11387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Output</a:t>
              </a:r>
              <a:br>
                <a:rPr lang="en-US" sz="2000" b="1" dirty="0" smtClean="0">
                  <a:solidFill>
                    <a:schemeClr val="tx1"/>
                  </a:solidFill>
                </a:rPr>
              </a:br>
              <a:r>
                <a:rPr lang="en-US" sz="1800" b="1" dirty="0" smtClean="0">
                  <a:solidFill>
                    <a:schemeClr val="tx1"/>
                  </a:solidFill>
                </a:rPr>
                <a:t>Saturation</a:t>
              </a:r>
              <a:r>
                <a:rPr lang="en-US" sz="1800" b="1" i="1" baseline="-25000" dirty="0" smtClean="0">
                  <a:solidFill>
                    <a:schemeClr val="tx1"/>
                  </a:solidFill>
                </a:rPr>
                <a:t>YUV</a:t>
              </a:r>
              <a:endParaRPr lang="en-US" sz="2000" b="1" dirty="0" smtClean="0">
                <a:solidFill>
                  <a:schemeClr val="tx1"/>
                </a:solidFill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82"/>
            <p:cNvSpPr txBox="1">
              <a:spLocks noChangeArrowheads="1"/>
            </p:cNvSpPr>
            <p:nvPr/>
          </p:nvSpPr>
          <p:spPr bwMode="auto">
            <a:xfrm>
              <a:off x="-175461" y="5183129"/>
              <a:ext cx="2067760" cy="6827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1"/>
                  </a:solidFill>
                </a:rPr>
                <a:t>Output Saturation</a:t>
              </a:r>
              <a:r>
                <a:rPr lang="en-US" sz="1800" b="1" i="1" baseline="-25000" dirty="0" smtClean="0">
                  <a:solidFill>
                    <a:schemeClr val="tx1"/>
                  </a:solidFill>
                </a:rPr>
                <a:t>HSV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  <p:pic>
          <p:nvPicPr>
            <p:cNvPr id="50178" name="Picture 2" descr="C:\NrPhoto\ColorVibrancy5\histo1.png"/>
            <p:cNvPicPr>
              <a:picLocks noChangeAspect="1" noChangeArrowheads="1"/>
            </p:cNvPicPr>
            <p:nvPr/>
          </p:nvPicPr>
          <p:blipFill>
            <a:blip r:embed="rId3" cstate="print"/>
            <a:srcRect l="12119" t="7143" r="8898" b="3571"/>
            <a:stretch>
              <a:fillRect/>
            </a:stretch>
          </p:blipFill>
          <p:spPr bwMode="auto">
            <a:xfrm>
              <a:off x="1943100" y="762000"/>
              <a:ext cx="7200900" cy="1905000"/>
            </a:xfrm>
            <a:prstGeom prst="rect">
              <a:avLst/>
            </a:prstGeom>
            <a:noFill/>
          </p:spPr>
        </p:pic>
        <p:pic>
          <p:nvPicPr>
            <p:cNvPr id="50179" name="Picture 3" descr="C:\NrPhoto\ColorVibrancy5\histo2.png"/>
            <p:cNvPicPr>
              <a:picLocks noChangeAspect="1" noChangeArrowheads="1"/>
            </p:cNvPicPr>
            <p:nvPr/>
          </p:nvPicPr>
          <p:blipFill>
            <a:blip r:embed="rId4" cstate="print"/>
            <a:srcRect l="12241" t="7143" r="9194" b="3571"/>
            <a:stretch>
              <a:fillRect/>
            </a:stretch>
          </p:blipFill>
          <p:spPr bwMode="auto">
            <a:xfrm>
              <a:off x="1943100" y="4572000"/>
              <a:ext cx="7162800" cy="1905000"/>
            </a:xfrm>
            <a:prstGeom prst="rect">
              <a:avLst/>
            </a:prstGeom>
            <a:noFill/>
          </p:spPr>
        </p:pic>
        <p:pic>
          <p:nvPicPr>
            <p:cNvPr id="50180" name="Picture 4" descr="C:\NrPhoto\ColorVibrancy5\histoIn.png"/>
            <p:cNvPicPr>
              <a:picLocks noChangeAspect="1" noChangeArrowheads="1"/>
            </p:cNvPicPr>
            <p:nvPr/>
          </p:nvPicPr>
          <p:blipFill>
            <a:blip r:embed="rId5" cstate="print"/>
            <a:srcRect l="12241" t="7143" r="9194" b="3571"/>
            <a:stretch>
              <a:fillRect/>
            </a:stretch>
          </p:blipFill>
          <p:spPr bwMode="auto">
            <a:xfrm>
              <a:off x="1943100" y="2667000"/>
              <a:ext cx="7162800" cy="1905000"/>
            </a:xfrm>
            <a:prstGeom prst="rect">
              <a:avLst/>
            </a:prstGeom>
            <a:noFill/>
          </p:spPr>
        </p:pic>
        <p:sp>
          <p:nvSpPr>
            <p:cNvPr id="15" name="TextBox 82"/>
            <p:cNvSpPr txBox="1">
              <a:spLocks noChangeArrowheads="1"/>
            </p:cNvSpPr>
            <p:nvPr/>
          </p:nvSpPr>
          <p:spPr bwMode="auto">
            <a:xfrm>
              <a:off x="286919" y="3419445"/>
              <a:ext cx="1143000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Input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 rot="16200000" flipV="1">
              <a:off x="5849145" y="2763044"/>
              <a:ext cx="1570831" cy="8731"/>
            </a:xfrm>
            <a:prstGeom prst="straightConnector1">
              <a:avLst/>
            </a:prstGeom>
            <a:noFill/>
            <a:ln w="19050" cap="flat" cmpd="sng" algn="ctr">
              <a:solidFill>
                <a:srgbClr val="00823B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rot="5400000">
              <a:off x="5600700" y="4457700"/>
              <a:ext cx="1676400" cy="381000"/>
            </a:xfrm>
            <a:prstGeom prst="straightConnector1">
              <a:avLst/>
            </a:prstGeom>
            <a:noFill/>
            <a:ln w="19050" cap="flat" cmpd="sng" algn="ctr">
              <a:solidFill>
                <a:srgbClr val="00823B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16200000" flipV="1">
              <a:off x="5462588" y="2538412"/>
              <a:ext cx="1571626" cy="76202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rot="5400000">
              <a:off x="5253038" y="4243388"/>
              <a:ext cx="1657350" cy="48577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7391400" y="838200"/>
              <a:ext cx="160020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391400" y="2743200"/>
              <a:ext cx="160020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rot="5400000" flipH="1" flipV="1">
              <a:off x="6915150" y="2571752"/>
              <a:ext cx="1457326" cy="352423"/>
            </a:xfrm>
            <a:prstGeom prst="straightConnector1">
              <a:avLst/>
            </a:prstGeom>
            <a:noFill/>
            <a:ln w="19050" cap="flat" cmpd="sng" algn="ctr">
              <a:solidFill>
                <a:srgbClr val="0000CC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Rectangle 39"/>
            <p:cNvSpPr/>
            <p:nvPr/>
          </p:nvSpPr>
          <p:spPr bwMode="auto">
            <a:xfrm>
              <a:off x="7391400" y="4648200"/>
              <a:ext cx="160020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rot="16200000" flipH="1">
              <a:off x="6557964" y="4652962"/>
              <a:ext cx="1819274" cy="2"/>
            </a:xfrm>
            <a:prstGeom prst="straightConnector1">
              <a:avLst/>
            </a:prstGeom>
            <a:noFill/>
            <a:ln w="19050" cap="flat" cmpd="sng" algn="ctr">
              <a:solidFill>
                <a:srgbClr val="0000CC"/>
              </a:solidFill>
              <a:prstDash val="sysDash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TextBox 82"/>
            <p:cNvSpPr txBox="1">
              <a:spLocks noChangeArrowheads="1"/>
            </p:cNvSpPr>
            <p:nvPr/>
          </p:nvSpPr>
          <p:spPr bwMode="auto">
            <a:xfrm>
              <a:off x="6248400" y="1066800"/>
              <a:ext cx="1600200" cy="523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</a:rPr>
                <a:t>Luminance preserved</a:t>
              </a: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82"/>
            <p:cNvSpPr txBox="1">
              <a:spLocks noChangeArrowheads="1"/>
            </p:cNvSpPr>
            <p:nvPr/>
          </p:nvSpPr>
          <p:spPr bwMode="auto">
            <a:xfrm>
              <a:off x="7708900" y="5181600"/>
              <a:ext cx="1206500" cy="523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00CC"/>
                  </a:solidFill>
                </a:rPr>
                <a:t>Value preserved</a:t>
              </a:r>
              <a:endParaRPr lang="en-US" sz="1400" b="1" dirty="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color’s saturation ?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228600" y="1066800"/>
            <a:ext cx="8610600" cy="5181600"/>
            <a:chOff x="52136" y="533400"/>
            <a:chExt cx="8939464" cy="5965686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81000" y="5791200"/>
              <a:ext cx="8610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i="1" dirty="0" smtClean="0">
                  <a:solidFill>
                    <a:schemeClr val="tx1"/>
                  </a:solidFill>
                </a:rPr>
                <a:t>Color saturation </a:t>
              </a:r>
              <a:r>
                <a:rPr lang="en-US" sz="2000" dirty="0" smtClean="0">
                  <a:solidFill>
                    <a:schemeClr val="tx1"/>
                  </a:solidFill>
                </a:rPr>
                <a:t>could be understood as the </a:t>
              </a:r>
              <a:r>
                <a:rPr lang="en-US" sz="2000" b="1" i="1" dirty="0" smtClean="0">
                  <a:solidFill>
                    <a:srgbClr val="C00000"/>
                  </a:solidFill>
                </a:rPr>
                <a:t>increase of the difference of R,G and B channels.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10358" y="533400"/>
              <a:ext cx="8171643" cy="602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800" b="1" dirty="0" smtClean="0"/>
                <a:t>Color's saturation is a measure of its </a:t>
              </a:r>
              <a:r>
                <a:rPr lang="en-US" sz="2800" b="1" i="1" dirty="0" smtClean="0">
                  <a:solidFill>
                    <a:srgbClr val="C00000"/>
                  </a:solidFill>
                </a:rPr>
                <a:t>purity.</a:t>
              </a:r>
              <a:endParaRPr lang="en-GB" sz="2000" b="1" dirty="0"/>
            </a:p>
          </p:txBody>
        </p:sp>
        <p:grpSp>
          <p:nvGrpSpPr>
            <p:cNvPr id="2" name="Group 41"/>
            <p:cNvGrpSpPr/>
            <p:nvPr/>
          </p:nvGrpSpPr>
          <p:grpSpPr>
            <a:xfrm>
              <a:off x="803164" y="1524000"/>
              <a:ext cx="7946139" cy="3705225"/>
              <a:chOff x="454911" y="1600200"/>
              <a:chExt cx="7946139" cy="3705225"/>
            </a:xfrm>
          </p:grpSpPr>
          <p:sp>
            <p:nvSpPr>
              <p:cNvPr id="33" name="Rectangle 32"/>
              <p:cNvSpPr/>
              <p:nvPr/>
            </p:nvSpPr>
            <p:spPr bwMode="auto">
              <a:xfrm>
                <a:off x="5105400" y="2895600"/>
                <a:ext cx="3147060" cy="11842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003675" y="2930524"/>
                <a:ext cx="431165" cy="11842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3" name="Group 38"/>
              <p:cNvGrpSpPr/>
              <p:nvPr/>
            </p:nvGrpSpPr>
            <p:grpSpPr>
              <a:xfrm>
                <a:off x="3733800" y="1600200"/>
                <a:ext cx="4667250" cy="1343025"/>
                <a:chOff x="3733800" y="1600200"/>
                <a:chExt cx="4667250" cy="1343025"/>
              </a:xfrm>
            </p:grpSpPr>
            <p:pic>
              <p:nvPicPr>
                <p:cNvPr id="6146" name="Picture 2" descr="C:\Documents and Settings\nroux\Desktop\spectralsensitivity_lowsat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33000" contrast="63000"/>
                </a:blip>
                <a:srcRect/>
                <a:stretch>
                  <a:fillRect/>
                </a:stretch>
              </p:blipFill>
              <p:spPr bwMode="auto">
                <a:xfrm>
                  <a:off x="3733800" y="1600200"/>
                  <a:ext cx="4667250" cy="1171575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47" name="Picture 3" descr="C:\Documents and Settings\nroux\Desktop\spectralsensitivity2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33800" y="2743200"/>
                  <a:ext cx="4667250" cy="20002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" name="Group 37"/>
              <p:cNvGrpSpPr/>
              <p:nvPr/>
            </p:nvGrpSpPr>
            <p:grpSpPr>
              <a:xfrm>
                <a:off x="3733800" y="3962400"/>
                <a:ext cx="4667250" cy="1343025"/>
                <a:chOff x="3733800" y="4311316"/>
                <a:chExt cx="4667250" cy="1343025"/>
              </a:xfrm>
            </p:grpSpPr>
            <p:pic>
              <p:nvPicPr>
                <p:cNvPr id="6145" name="Picture 1" descr="C:\Documents and Settings\nroux\Desktop\spectralsensitivity_hisat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bright="33000" contrast="63000"/>
                </a:blip>
                <a:srcRect/>
                <a:stretch>
                  <a:fillRect/>
                </a:stretch>
              </p:blipFill>
              <p:spPr bwMode="auto">
                <a:xfrm>
                  <a:off x="3733800" y="4311316"/>
                  <a:ext cx="4667250" cy="117157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Picture 3" descr="C:\Documents and Settings\nroux\Desktop\spectralsensitivity2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33800" y="5454316"/>
                  <a:ext cx="4667250" cy="200025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3" name="Rectangle 12"/>
              <p:cNvSpPr/>
              <p:nvPr/>
            </p:nvSpPr>
            <p:spPr>
              <a:xfrm>
                <a:off x="494986" y="2013291"/>
                <a:ext cx="28408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0000CC"/>
                    </a:solidFill>
                  </a:rPr>
                  <a:t>Low saturation </a:t>
                </a:r>
                <a:endParaRPr lang="en-GB" sz="28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54911" y="4375491"/>
                <a:ext cx="29209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0000CC"/>
                    </a:solidFill>
                  </a:rPr>
                  <a:t>High saturation </a:t>
                </a:r>
                <a:endParaRPr lang="en-GB" sz="28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7163295">
                <a:off x="3702599" y="3287849"/>
                <a:ext cx="1069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0000CC"/>
                    </a:solidFill>
                  </a:rPr>
                  <a:t>decreased</a:t>
                </a:r>
                <a:endParaRPr lang="en-GB" sz="14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 bwMode="auto">
              <a:xfrm rot="5400000">
                <a:off x="1115307" y="3498398"/>
                <a:ext cx="1600200" cy="158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4" name="Rectangle 33"/>
              <p:cNvSpPr/>
              <p:nvPr/>
            </p:nvSpPr>
            <p:spPr>
              <a:xfrm rot="17163295">
                <a:off x="6085618" y="3298175"/>
                <a:ext cx="10695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0000CC"/>
                    </a:solidFill>
                  </a:rPr>
                  <a:t>decreased</a:t>
                </a:r>
                <a:endParaRPr lang="en-GB" sz="14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7163295">
                <a:off x="4281662" y="3287849"/>
                <a:ext cx="1019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rgbClr val="0000CC"/>
                    </a:solidFill>
                  </a:rPr>
                  <a:t>increased</a:t>
                </a:r>
                <a:endParaRPr lang="en-GB" sz="1400" dirty="0">
                  <a:solidFill>
                    <a:srgbClr val="0000CC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52136" y="1235245"/>
              <a:ext cx="4271956" cy="531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sng" dirty="0" smtClean="0"/>
                <a:t>•</a:t>
              </a:r>
              <a:r>
                <a:rPr lang="en-US" sz="2400" u="sng" dirty="0" smtClean="0"/>
                <a:t> </a:t>
              </a:r>
              <a:r>
                <a:rPr lang="en-US" sz="2200" u="sng" dirty="0" smtClean="0"/>
                <a:t>In the </a:t>
              </a:r>
              <a:r>
                <a:rPr lang="en-US" sz="2200" b="1" i="1" u="sng" dirty="0" smtClean="0">
                  <a:solidFill>
                    <a:srgbClr val="C00000"/>
                  </a:solidFill>
                </a:rPr>
                <a:t>li</a:t>
              </a:r>
              <a:r>
                <a:rPr lang="en-US" sz="2200" b="1" i="1" dirty="0" smtClean="0">
                  <a:solidFill>
                    <a:srgbClr val="C00000"/>
                  </a:solidFill>
                </a:rPr>
                <a:t>g</a:t>
              </a:r>
              <a:r>
                <a:rPr lang="en-US" sz="2200" b="1" i="1" u="sng" dirty="0" smtClean="0">
                  <a:solidFill>
                    <a:srgbClr val="C00000"/>
                  </a:solidFill>
                </a:rPr>
                <a:t>ht spectrum </a:t>
              </a:r>
              <a:r>
                <a:rPr lang="en-US" sz="2200" u="sng" dirty="0" smtClean="0"/>
                <a:t>world</a:t>
              </a:r>
              <a:r>
                <a:rPr lang="en-US" sz="2200" b="1" u="sng" dirty="0" smtClean="0"/>
                <a:t>:</a:t>
              </a:r>
              <a:endParaRPr lang="en-GB" sz="2200" u="sng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136" y="5257801"/>
              <a:ext cx="2982309" cy="531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u="sng" dirty="0" smtClean="0"/>
                <a:t>•</a:t>
              </a:r>
              <a:r>
                <a:rPr lang="en-US" sz="2400" u="sng" dirty="0" smtClean="0"/>
                <a:t> </a:t>
              </a:r>
              <a:r>
                <a:rPr lang="en-US" sz="2200" u="sng" dirty="0" smtClean="0"/>
                <a:t>In the </a:t>
              </a:r>
              <a:r>
                <a:rPr lang="en-US" sz="2200" b="1" i="1" u="sng" dirty="0" smtClean="0">
                  <a:solidFill>
                    <a:srgbClr val="C00000"/>
                  </a:solidFill>
                </a:rPr>
                <a:t>RGB</a:t>
              </a:r>
              <a:r>
                <a:rPr lang="en-US" sz="2200" b="1" u="sng" dirty="0" smtClean="0"/>
                <a:t> </a:t>
              </a:r>
              <a:r>
                <a:rPr lang="en-US" sz="2200" u="sng" dirty="0" smtClean="0"/>
                <a:t>world</a:t>
              </a:r>
              <a:r>
                <a:rPr lang="en-US" sz="2200" b="1" u="sng" dirty="0" smtClean="0"/>
                <a:t>:</a:t>
              </a:r>
              <a:endParaRPr lang="en-GB" sz="2200" u="sn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 Using </a:t>
            </a:r>
            <a:r>
              <a:rPr lang="en-US" dirty="0" err="1" smtClean="0"/>
              <a:t>SaturationHSV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20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6063" y="6858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TextBox 82"/>
          <p:cNvSpPr txBox="1">
            <a:spLocks noChangeArrowheads="1"/>
          </p:cNvSpPr>
          <p:nvPr/>
        </p:nvSpPr>
        <p:spPr bwMode="auto">
          <a:xfrm>
            <a:off x="152400" y="838200"/>
            <a:ext cx="876300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rgbClr val="0000CC"/>
                </a:solidFill>
              </a:rPr>
              <a:t>What is the effect of color Saturation in HSV </a:t>
            </a:r>
            <a:r>
              <a:rPr lang="en-US" sz="2400" dirty="0" smtClean="0">
                <a:solidFill>
                  <a:srgbClr val="0000CC"/>
                </a:solidFill>
              </a:rPr>
              <a:t>?</a:t>
            </a:r>
          </a:p>
          <a:p>
            <a:r>
              <a:rPr lang="en-US" sz="1800" dirty="0" smtClean="0">
                <a:solidFill>
                  <a:srgbClr val="0000CC"/>
                </a:solidFill>
              </a:rPr>
              <a:t>We have seen that increasing Saturation in HSV produces a decrease of luminance. 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This effect looks like a </a:t>
            </a:r>
            <a:r>
              <a:rPr lang="en-US" sz="1800" b="1" i="1" dirty="0" smtClean="0">
                <a:solidFill>
                  <a:srgbClr val="0000CC"/>
                </a:solidFill>
              </a:rPr>
              <a:t>digital polarizing filter</a:t>
            </a:r>
            <a:r>
              <a:rPr lang="en-US" sz="1800" dirty="0" smtClean="0">
                <a:solidFill>
                  <a:srgbClr val="0000CC"/>
                </a:solidFill>
              </a:rPr>
              <a:t>.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As example, applied on a sky zone, it produces deeper blue.</a:t>
            </a:r>
          </a:p>
          <a:p>
            <a:r>
              <a:rPr lang="en-US" sz="1800" dirty="0" smtClean="0">
                <a:solidFill>
                  <a:srgbClr val="0000CC"/>
                </a:solidFill>
              </a:rPr>
              <a:t>This color saturation effect could be added after the </a:t>
            </a:r>
            <a:r>
              <a:rPr lang="en-US" sz="1800" b="1" i="1" dirty="0" smtClean="0">
                <a:solidFill>
                  <a:srgbClr val="0000CC"/>
                </a:solidFill>
              </a:rPr>
              <a:t>saturation</a:t>
            </a:r>
            <a:r>
              <a:rPr lang="en-US" sz="1800" b="1" i="1" baseline="-25000" dirty="0" smtClean="0">
                <a:solidFill>
                  <a:srgbClr val="0000CC"/>
                </a:solidFill>
              </a:rPr>
              <a:t>YUV</a:t>
            </a:r>
            <a:r>
              <a:rPr lang="en-US" sz="1800" dirty="0" smtClean="0">
                <a:solidFill>
                  <a:srgbClr val="0000CC"/>
                </a:solidFill>
              </a:rPr>
              <a:t>.</a:t>
            </a:r>
          </a:p>
          <a:p>
            <a:endParaRPr lang="en-US" sz="2000" i="1" baseline="-25000" dirty="0">
              <a:solidFill>
                <a:srgbClr val="0000CC"/>
              </a:solidFill>
            </a:endParaRPr>
          </a:p>
        </p:txBody>
      </p:sp>
      <p:pic>
        <p:nvPicPr>
          <p:cNvPr id="92162" name="Picture 2" descr="C:\NrPhoto\ColorVibrancy11\SwallowDrums\Drums_v250_hueEye-ds120.jpg"/>
          <p:cNvPicPr>
            <a:picLocks noChangeAspect="1" noChangeArrowheads="1"/>
          </p:cNvPicPr>
          <p:nvPr/>
        </p:nvPicPr>
        <p:blipFill>
          <a:blip r:embed="rId3" cstate="print">
            <a:lum bright="10000"/>
          </a:blip>
          <a:srcRect/>
          <a:stretch>
            <a:fillRect/>
          </a:stretch>
        </p:blipFill>
        <p:spPr bwMode="auto">
          <a:xfrm>
            <a:off x="5257800" y="2971800"/>
            <a:ext cx="3160712" cy="2371725"/>
          </a:xfrm>
          <a:prstGeom prst="rect">
            <a:avLst/>
          </a:prstGeom>
          <a:noFill/>
        </p:spPr>
      </p:pic>
      <p:pic>
        <p:nvPicPr>
          <p:cNvPr id="92163" name="Picture 3" descr="C:\NrPhoto\ColorVibrancy11\SwallowDrums\Drums_v250_hueEye.jpg"/>
          <p:cNvPicPr>
            <a:picLocks noChangeAspect="1" noChangeArrowheads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457200" y="2971800"/>
            <a:ext cx="3160712" cy="2371725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2514600" y="5410200"/>
            <a:ext cx="36576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00CC"/>
                </a:solidFill>
              </a:rPr>
              <a:t>130% of HSV color Saturation,</a:t>
            </a:r>
            <a:br>
              <a:rPr lang="en-US" sz="2000" dirty="0" smtClean="0">
                <a:solidFill>
                  <a:srgbClr val="0000CC"/>
                </a:solidFill>
              </a:rPr>
            </a:br>
            <a:r>
              <a:rPr lang="en-US" sz="2000" dirty="0" smtClean="0">
                <a:solidFill>
                  <a:srgbClr val="0000CC"/>
                </a:solidFill>
              </a:rPr>
              <a:t>for the sky Hue only</a:t>
            </a:r>
            <a:endParaRPr lang="en-GB" sz="2000" dirty="0"/>
          </a:p>
        </p:txBody>
      </p:sp>
      <p:cxnSp>
        <p:nvCxnSpPr>
          <p:cNvPr id="24" name="Shape 23"/>
          <p:cNvCxnSpPr>
            <a:stCxn id="92163" idx="2"/>
            <a:endCxn id="17" idx="1"/>
          </p:cNvCxnSpPr>
          <p:nvPr/>
        </p:nvCxnSpPr>
        <p:spPr bwMode="auto">
          <a:xfrm rot="16200000" flipH="1">
            <a:off x="2065769" y="5315312"/>
            <a:ext cx="420618" cy="477044"/>
          </a:xfrm>
          <a:prstGeom prst="bentConnector2">
            <a:avLst/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hape 24"/>
          <p:cNvCxnSpPr>
            <a:stCxn id="17" idx="3"/>
            <a:endCxn id="92162" idx="2"/>
          </p:cNvCxnSpPr>
          <p:nvPr/>
        </p:nvCxnSpPr>
        <p:spPr bwMode="auto">
          <a:xfrm flipV="1">
            <a:off x="6172200" y="5343525"/>
            <a:ext cx="665956" cy="420618"/>
          </a:xfrm>
          <a:prstGeom prst="bentConnector2">
            <a:avLst/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304800" y="838200"/>
            <a:ext cx="8534400" cy="5410200"/>
            <a:chOff x="304800" y="838200"/>
            <a:chExt cx="8534400" cy="5410200"/>
          </a:xfrm>
        </p:grpSpPr>
        <p:grpSp>
          <p:nvGrpSpPr>
            <p:cNvPr id="95" name="Group 94"/>
            <p:cNvGrpSpPr/>
            <p:nvPr/>
          </p:nvGrpSpPr>
          <p:grpSpPr>
            <a:xfrm>
              <a:off x="304800" y="838200"/>
              <a:ext cx="8534400" cy="5410200"/>
              <a:chOff x="0" y="609600"/>
              <a:chExt cx="9144000" cy="5715000"/>
            </a:xfrm>
          </p:grpSpPr>
          <p:cxnSp>
            <p:nvCxnSpPr>
              <p:cNvPr id="109" name="Straight Connector 108"/>
              <p:cNvCxnSpPr/>
              <p:nvPr/>
            </p:nvCxnSpPr>
            <p:spPr bwMode="auto">
              <a:xfrm rot="16200000" flipV="1">
                <a:off x="7303170" y="5498432"/>
                <a:ext cx="950494" cy="1203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 flipV="1">
                <a:off x="4497973" y="5275660"/>
                <a:ext cx="143213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38" name="Rectangle 137"/>
              <p:cNvSpPr/>
              <p:nvPr/>
            </p:nvSpPr>
            <p:spPr bwMode="auto">
              <a:xfrm>
                <a:off x="1295400" y="5257800"/>
                <a:ext cx="4953000" cy="4130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4038600" y="5943600"/>
                <a:ext cx="4697186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86063" y="685800"/>
                <a:ext cx="838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  <p:sp>
            <p:nvSpPr>
              <p:cNvPr id="15" name="TextBox 82"/>
              <p:cNvSpPr txBox="1">
                <a:spLocks noChangeArrowheads="1"/>
              </p:cNvSpPr>
              <p:nvPr/>
            </p:nvSpPr>
            <p:spPr bwMode="auto">
              <a:xfrm>
                <a:off x="152400" y="609600"/>
                <a:ext cx="8991600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dirty="0" smtClean="0">
                    <a:solidFill>
                      <a:srgbClr val="0000CC"/>
                    </a:solidFill>
                  </a:rPr>
                  <a:t>We can use the </a:t>
                </a:r>
                <a:r>
                  <a:rPr lang="en-US" sz="1800" b="1" i="1" dirty="0" smtClean="0">
                    <a:solidFill>
                      <a:srgbClr val="0000CC"/>
                    </a:solidFill>
                  </a:rPr>
                  <a:t>digital polarizing filter 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in addition of the </a:t>
                </a:r>
                <a:r>
                  <a:rPr lang="en-US" sz="1800" b="1" i="1" dirty="0" smtClean="0">
                    <a:solidFill>
                      <a:srgbClr val="0000CC"/>
                    </a:solidFill>
                  </a:rPr>
                  <a:t>YUV saturation .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/>
                </a:r>
                <a:br>
                  <a:rPr lang="en-US" sz="1800" dirty="0" smtClean="0">
                    <a:solidFill>
                      <a:srgbClr val="0000CC"/>
                    </a:solidFill>
                  </a:rPr>
                </a:br>
                <a:r>
                  <a:rPr lang="en-US" sz="1800" dirty="0" smtClean="0">
                    <a:solidFill>
                      <a:srgbClr val="0000CC"/>
                    </a:solidFill>
                  </a:rPr>
                  <a:t>This gives higher color saturation, even for pixels where the </a:t>
                </a:r>
                <a:r>
                  <a:rPr lang="en-US" sz="1800" b="1" i="1" dirty="0" smtClean="0">
                    <a:solidFill>
                      <a:srgbClr val="0000CC"/>
                    </a:solidFill>
                  </a:rPr>
                  <a:t>YUV saturation</a:t>
                </a:r>
                <a:r>
                  <a:rPr lang="en-US" sz="1800" dirty="0" smtClean="0">
                    <a:solidFill>
                      <a:srgbClr val="0000CC"/>
                    </a:solidFill>
                  </a:rPr>
                  <a:t> reached its maximum.</a:t>
                </a:r>
              </a:p>
              <a:p>
                <a:endParaRPr lang="en-US" sz="2400" i="1" baseline="-25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53" name="Straight Arrow Connector 1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404919" y="3443333"/>
                <a:ext cx="2819173" cy="1588"/>
              </a:xfrm>
              <a:prstGeom prst="straightConnector1">
                <a:avLst/>
              </a:prstGeom>
              <a:noFill/>
              <a:ln w="50800" algn="ctr">
                <a:solidFill>
                  <a:schemeClr val="tx1"/>
                </a:solidFill>
                <a:round/>
                <a:headEnd/>
                <a:tailEnd type="arrow" w="lg" len="lg"/>
              </a:ln>
            </p:spPr>
          </p:cxnSp>
          <p:cxnSp>
            <p:nvCxnSpPr>
              <p:cNvPr id="54" name="Straight Connector 15"/>
              <p:cNvCxnSpPr>
                <a:cxnSpLocks noChangeShapeType="1"/>
              </p:cNvCxnSpPr>
              <p:nvPr/>
            </p:nvCxnSpPr>
            <p:spPr bwMode="auto">
              <a:xfrm>
                <a:off x="776068" y="4852919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5" name="Straight Connector 17"/>
              <p:cNvCxnSpPr>
                <a:cxnSpLocks noChangeShapeType="1"/>
              </p:cNvCxnSpPr>
              <p:nvPr/>
            </p:nvCxnSpPr>
            <p:spPr bwMode="auto">
              <a:xfrm>
                <a:off x="740899" y="2502461"/>
                <a:ext cx="4572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56" name="TextBox 18"/>
              <p:cNvSpPr txBox="1">
                <a:spLocks noChangeArrowheads="1"/>
              </p:cNvSpPr>
              <p:nvPr/>
            </p:nvSpPr>
            <p:spPr bwMode="auto">
              <a:xfrm>
                <a:off x="471268" y="4701540"/>
                <a:ext cx="269626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fr-FR" sz="1200" b="1" dirty="0"/>
                  <a:t>0</a:t>
                </a:r>
                <a:endParaRPr lang="en-US" sz="1200" b="1" dirty="0"/>
              </a:p>
            </p:txBody>
          </p:sp>
          <p:sp>
            <p:nvSpPr>
              <p:cNvPr id="57" name="TextBox 19"/>
              <p:cNvSpPr txBox="1">
                <a:spLocks noChangeArrowheads="1"/>
              </p:cNvSpPr>
              <p:nvPr/>
            </p:nvSpPr>
            <p:spPr bwMode="auto">
              <a:xfrm>
                <a:off x="30480" y="2263140"/>
                <a:ext cx="69492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fr-FR" sz="1200" b="1" dirty="0" smtClean="0"/>
                  <a:t>Code</a:t>
                </a:r>
                <a:br>
                  <a:rPr lang="fr-FR" sz="1200" b="1" dirty="0" smtClean="0"/>
                </a:br>
                <a:r>
                  <a:rPr lang="fr-FR" sz="1200" b="1" dirty="0" smtClean="0"/>
                  <a:t>max</a:t>
                </a:r>
                <a:endParaRPr lang="en-US" sz="1200" b="1" dirty="0"/>
              </a:p>
            </p:txBody>
          </p:sp>
          <p:cxnSp>
            <p:nvCxnSpPr>
              <p:cNvPr id="14" name="Straight Connector 21"/>
              <p:cNvCxnSpPr>
                <a:cxnSpLocks noChangeShapeType="1"/>
              </p:cNvCxnSpPr>
              <p:nvPr/>
            </p:nvCxnSpPr>
            <p:spPr bwMode="auto">
              <a:xfrm>
                <a:off x="1080868" y="4853940"/>
                <a:ext cx="7011572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6" name="Straight Connector 23"/>
              <p:cNvCxnSpPr>
                <a:cxnSpLocks noChangeShapeType="1"/>
              </p:cNvCxnSpPr>
              <p:nvPr/>
            </p:nvCxnSpPr>
            <p:spPr bwMode="auto">
              <a:xfrm flipV="1">
                <a:off x="1080868" y="2496375"/>
                <a:ext cx="7148732" cy="1243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8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2147668" y="37871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9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2147668" y="28727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20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2147668" y="34823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21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2743200" y="3803182"/>
                <a:ext cx="4572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2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2743200" y="2872740"/>
                <a:ext cx="4572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23" name="Straight Arrow Connector 51"/>
              <p:cNvCxnSpPr>
                <a:cxnSpLocks noChangeShapeType="1"/>
              </p:cNvCxnSpPr>
              <p:nvPr/>
            </p:nvCxnSpPr>
            <p:spPr bwMode="auto">
              <a:xfrm rot="16200000" flipV="1">
                <a:off x="2704685" y="3522445"/>
                <a:ext cx="537412" cy="1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26" name="TextBox 55"/>
              <p:cNvSpPr txBox="1">
                <a:spLocks noChangeArrowheads="1"/>
              </p:cNvSpPr>
              <p:nvPr/>
            </p:nvSpPr>
            <p:spPr bwMode="auto">
              <a:xfrm>
                <a:off x="1004668" y="2720340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A</a:t>
                </a:r>
                <a:endParaRPr lang="en-US" sz="1200" i="1" dirty="0"/>
              </a:p>
            </p:txBody>
          </p:sp>
          <p:sp>
            <p:nvSpPr>
              <p:cNvPr id="27" name="TextBox 56"/>
              <p:cNvSpPr txBox="1">
                <a:spLocks noChangeArrowheads="1"/>
              </p:cNvSpPr>
              <p:nvPr/>
            </p:nvSpPr>
            <p:spPr bwMode="auto">
              <a:xfrm>
                <a:off x="991968" y="3101340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 smtClean="0"/>
                  <a:t>Luminance</a:t>
                </a:r>
                <a:endParaRPr lang="en-US" sz="1200" i="1" dirty="0"/>
              </a:p>
            </p:txBody>
          </p:sp>
          <p:sp>
            <p:nvSpPr>
              <p:cNvPr id="28" name="TextBox 57"/>
              <p:cNvSpPr txBox="1">
                <a:spLocks noChangeArrowheads="1"/>
              </p:cNvSpPr>
              <p:nvPr/>
            </p:nvSpPr>
            <p:spPr bwMode="auto">
              <a:xfrm>
                <a:off x="1004668" y="3634740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C</a:t>
                </a:r>
                <a:endParaRPr lang="en-US" sz="1200" i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71600" y="5289884"/>
                <a:ext cx="1469698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00" b="1" dirty="0" err="1" smtClean="0">
                    <a:solidFill>
                      <a:srgbClr val="CC3300"/>
                    </a:solidFill>
                  </a:rPr>
                  <a:t>Sat</a:t>
                </a:r>
                <a:r>
                  <a:rPr lang="en-US" sz="1700" b="1" i="1" baseline="-25000" dirty="0" err="1" smtClean="0">
                    <a:solidFill>
                      <a:srgbClr val="CC3300"/>
                    </a:solidFill>
                  </a:rPr>
                  <a:t>Yuv</a:t>
                </a:r>
                <a:r>
                  <a:rPr lang="en-US" sz="1700" b="1" dirty="0" smtClean="0">
                    <a:solidFill>
                      <a:srgbClr val="CC3300"/>
                    </a:solidFill>
                  </a:rPr>
                  <a:t> </a:t>
                </a:r>
                <a:r>
                  <a:rPr lang="en-US" sz="17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1700" b="1" dirty="0" smtClean="0">
                    <a:solidFill>
                      <a:schemeClr val="tx1"/>
                    </a:solidFill>
                  </a:rPr>
                  <a:t>50%</a:t>
                </a:r>
                <a:endParaRPr lang="en-GB" sz="1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0" y="3200986"/>
                <a:ext cx="9906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i="1" dirty="0" smtClean="0">
                    <a:solidFill>
                      <a:schemeClr val="tx1"/>
                    </a:solidFill>
                  </a:rPr>
                  <a:t>Values of </a:t>
                </a:r>
                <a:br>
                  <a:rPr lang="en-US" sz="1200" b="1" i="1" dirty="0" smtClean="0">
                    <a:solidFill>
                      <a:schemeClr val="tx1"/>
                    </a:solidFill>
                  </a:rPr>
                </a:br>
                <a:r>
                  <a:rPr lang="en-US" sz="1200" b="1" i="1" dirty="0" smtClean="0">
                    <a:solidFill>
                      <a:schemeClr val="tx1"/>
                    </a:solidFill>
                  </a:rPr>
                  <a:t>R, G and B channels </a:t>
                </a:r>
                <a:endParaRPr lang="en-GB" sz="1200" b="1" dirty="0"/>
              </a:p>
            </p:txBody>
          </p:sp>
          <p:cxnSp>
            <p:nvCxnSpPr>
              <p:cNvPr id="35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2147668" y="32537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36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2743200" y="3253740"/>
                <a:ext cx="20574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37" name="TextBox 57"/>
              <p:cNvSpPr txBox="1">
                <a:spLocks noChangeArrowheads="1"/>
              </p:cNvSpPr>
              <p:nvPr/>
            </p:nvSpPr>
            <p:spPr bwMode="auto">
              <a:xfrm>
                <a:off x="1004668" y="3329940"/>
                <a:ext cx="12954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fr-FR" sz="1200" i="1" dirty="0"/>
                  <a:t>Channel </a:t>
                </a:r>
                <a:r>
                  <a:rPr lang="fr-FR" sz="1200" i="1" dirty="0" smtClean="0"/>
                  <a:t>B</a:t>
                </a:r>
                <a:endParaRPr lang="en-US" sz="1200" i="1" dirty="0"/>
              </a:p>
            </p:txBody>
          </p:sp>
          <p:cxnSp>
            <p:nvCxnSpPr>
              <p:cNvPr id="38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781300" y="3063240"/>
                <a:ext cx="3810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39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4972050" y="43967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40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4972050" y="2502461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41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4972050" y="37871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42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4972050" y="32537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3" name="Straight Connector 47"/>
              <p:cNvCxnSpPr>
                <a:cxnSpLocks noChangeShapeType="1"/>
              </p:cNvCxnSpPr>
              <p:nvPr/>
            </p:nvCxnSpPr>
            <p:spPr bwMode="auto">
              <a:xfrm flipV="1">
                <a:off x="3200400" y="2491740"/>
                <a:ext cx="1219200" cy="38100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4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4419600" y="2502461"/>
                <a:ext cx="366932" cy="0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3181350" y="3796665"/>
                <a:ext cx="1238250" cy="600075"/>
              </a:xfrm>
              <a:prstGeom prst="line">
                <a:avLst/>
              </a:prstGeom>
              <a:noFill/>
              <a:ln w="28575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6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4419600" y="4396740"/>
                <a:ext cx="366932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48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254500" y="2872740"/>
                <a:ext cx="7620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49" name="Rectangle 48"/>
              <p:cNvSpPr/>
              <p:nvPr/>
            </p:nvSpPr>
            <p:spPr bwMode="auto">
              <a:xfrm>
                <a:off x="3657600" y="264414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62"/>
              <p:cNvCxnSpPr>
                <a:cxnSpLocks noChangeShapeType="1"/>
              </p:cNvCxnSpPr>
              <p:nvPr/>
            </p:nvCxnSpPr>
            <p:spPr bwMode="auto">
              <a:xfrm rot="16200000" flipV="1">
                <a:off x="3355182" y="2872739"/>
                <a:ext cx="762000" cy="1"/>
              </a:xfrm>
              <a:prstGeom prst="straightConnector1">
                <a:avLst/>
              </a:prstGeom>
              <a:noFill/>
              <a:ln w="28575" algn="ctr">
                <a:solidFill>
                  <a:srgbClr val="00CC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51" name="Rectangle 50"/>
              <p:cNvSpPr/>
              <p:nvPr/>
            </p:nvSpPr>
            <p:spPr bwMode="auto">
              <a:xfrm>
                <a:off x="3657600" y="4015740"/>
                <a:ext cx="152400" cy="1524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2" name="Straight Arrow Connector 6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934494" y="4053840"/>
                <a:ext cx="1600200" cy="1588"/>
              </a:xfrm>
              <a:prstGeom prst="straightConnector1">
                <a:avLst/>
              </a:prstGeom>
              <a:noFill/>
              <a:ln w="28575" algn="ctr">
                <a:solidFill>
                  <a:srgbClr val="00CC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72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548532" y="43967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76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5853332" y="4396740"/>
                <a:ext cx="1233268" cy="45720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77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824633" y="3444241"/>
                <a:ext cx="1904999" cy="1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84" name="Straight Arrow Connector 6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5296693" y="3672047"/>
                <a:ext cx="2362200" cy="1586"/>
              </a:xfrm>
              <a:prstGeom prst="straightConnector1">
                <a:avLst/>
              </a:prstGeom>
              <a:noFill/>
              <a:ln w="28575" algn="ctr">
                <a:solidFill>
                  <a:srgbClr val="00CC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98" name="Straight Connector 97"/>
              <p:cNvCxnSpPr>
                <a:cxnSpLocks noChangeShapeType="1"/>
              </p:cNvCxnSpPr>
              <p:nvPr/>
            </p:nvCxnSpPr>
            <p:spPr bwMode="auto">
              <a:xfrm>
                <a:off x="5562600" y="2502461"/>
                <a:ext cx="17526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01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7505700" y="48539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02" name="Straight Connector 25"/>
              <p:cNvCxnSpPr>
                <a:cxnSpLocks noChangeShapeType="1"/>
              </p:cNvCxnSpPr>
              <p:nvPr/>
            </p:nvCxnSpPr>
            <p:spPr bwMode="auto">
              <a:xfrm>
                <a:off x="7505700" y="2502461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03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7505700" y="40919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rgbClr val="800000"/>
                </a:solidFill>
                <a:round/>
                <a:headEnd/>
                <a:tailEnd/>
              </a:ln>
            </p:spPr>
          </p:cxnSp>
          <p:cxnSp>
            <p:nvCxnSpPr>
              <p:cNvPr id="104" name="Straight Connector 26"/>
              <p:cNvCxnSpPr>
                <a:cxnSpLocks noChangeShapeType="1"/>
              </p:cNvCxnSpPr>
              <p:nvPr/>
            </p:nvCxnSpPr>
            <p:spPr bwMode="auto">
              <a:xfrm>
                <a:off x="7505700" y="3482340"/>
                <a:ext cx="457200" cy="0"/>
              </a:xfrm>
              <a:prstGeom prst="line">
                <a:avLst/>
              </a:prstGeom>
              <a:noFill/>
              <a:ln w="76200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06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7086600" y="48539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0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058695" y="3672841"/>
                <a:ext cx="2362199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cxnSp>
            <p:nvCxnSpPr>
              <p:cNvPr id="112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548532" y="37871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3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5853332" y="3787140"/>
                <a:ext cx="1233268" cy="30480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4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7086600" y="40919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6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5548532" y="32537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7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5853332" y="3253740"/>
                <a:ext cx="1233268" cy="22860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18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7086600" y="3482340"/>
                <a:ext cx="304800" cy="0"/>
              </a:xfrm>
              <a:prstGeom prst="line">
                <a:avLst/>
              </a:prstGeom>
              <a:noFill/>
              <a:ln w="19050" algn="ctr">
                <a:solidFill>
                  <a:schemeClr val="accent4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20" name="Rectangle 119"/>
              <p:cNvSpPr/>
              <p:nvPr/>
            </p:nvSpPr>
            <p:spPr>
              <a:xfrm>
                <a:off x="4401936" y="5941879"/>
                <a:ext cx="1568058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00" b="1" dirty="0" smtClean="0">
                    <a:solidFill>
                      <a:srgbClr val="CC3300"/>
                    </a:solidFill>
                  </a:rPr>
                  <a:t>Sat</a:t>
                </a:r>
                <a:r>
                  <a:rPr lang="en-US" sz="1700" b="1" i="1" baseline="-25000" dirty="0" smtClean="0">
                    <a:solidFill>
                      <a:srgbClr val="CC3300"/>
                    </a:solidFill>
                  </a:rPr>
                  <a:t>HSV</a:t>
                </a:r>
                <a:r>
                  <a:rPr lang="en-US" sz="1700" b="1" dirty="0" smtClean="0">
                    <a:solidFill>
                      <a:srgbClr val="CC3300"/>
                    </a:solidFill>
                  </a:rPr>
                  <a:t>  </a:t>
                </a:r>
                <a:r>
                  <a:rPr lang="en-US" sz="17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1700" b="1" dirty="0" smtClean="0">
                    <a:solidFill>
                      <a:schemeClr val="tx1"/>
                    </a:solidFill>
                  </a:rPr>
                  <a:t>80%</a:t>
                </a:r>
                <a:endParaRPr lang="en-GB" sz="1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8" name="Straight Arrow Connector 51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070672" y="3832861"/>
                <a:ext cx="1127759" cy="1588"/>
              </a:xfrm>
              <a:prstGeom prst="straightConnector1">
                <a:avLst/>
              </a:prstGeom>
              <a:noFill/>
              <a:ln w="28575" algn="ctr">
                <a:solidFill>
                  <a:srgbClr val="C00000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61" name="Rectangle 60"/>
              <p:cNvSpPr/>
              <p:nvPr/>
            </p:nvSpPr>
            <p:spPr>
              <a:xfrm>
                <a:off x="3010015" y="1600200"/>
                <a:ext cx="1539204" cy="338554"/>
              </a:xfrm>
              <a:prstGeom prst="rect">
                <a:avLst/>
              </a:prstGeom>
              <a:solidFill>
                <a:srgbClr val="8BA7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i="1" dirty="0" smtClean="0">
                    <a:solidFill>
                      <a:schemeClr val="bg1"/>
                    </a:solidFill>
                  </a:rPr>
                  <a:t>Saturation</a:t>
                </a:r>
                <a:r>
                  <a:rPr lang="en-US" sz="1600" b="1" baseline="-25000" dirty="0" smtClean="0">
                    <a:solidFill>
                      <a:schemeClr val="bg1"/>
                    </a:solidFill>
                  </a:rPr>
                  <a:t>YUV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 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5705869" y="1600200"/>
                <a:ext cx="1481496" cy="338554"/>
              </a:xfrm>
              <a:prstGeom prst="rect">
                <a:avLst/>
              </a:prstGeom>
              <a:solidFill>
                <a:srgbClr val="8BA7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i="1" dirty="0" smtClean="0">
                    <a:solidFill>
                      <a:schemeClr val="bg1"/>
                    </a:solidFill>
                  </a:rPr>
                  <a:t>Saturation</a:t>
                </a:r>
                <a:r>
                  <a:rPr lang="en-US" sz="1600" b="1" baseline="-25000" dirty="0" smtClean="0">
                    <a:solidFill>
                      <a:schemeClr val="bg1"/>
                    </a:solidFill>
                  </a:rPr>
                  <a:t>HSV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3" name="Shape 62"/>
              <p:cNvCxnSpPr>
                <a:endCxn id="61" idx="1"/>
              </p:cNvCxnSpPr>
              <p:nvPr/>
            </p:nvCxnSpPr>
            <p:spPr bwMode="auto">
              <a:xfrm rot="5400000" flipH="1" flipV="1">
                <a:off x="2389746" y="1818132"/>
                <a:ext cx="668923" cy="571615"/>
              </a:xfrm>
              <a:prstGeom prst="bentConnector2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7" name="Shape 62"/>
              <p:cNvCxnSpPr>
                <a:endCxn id="62" idx="1"/>
              </p:cNvCxnSpPr>
              <p:nvPr/>
            </p:nvCxnSpPr>
            <p:spPr bwMode="auto">
              <a:xfrm rot="5400000" flipH="1" flipV="1">
                <a:off x="5223573" y="1803705"/>
                <a:ext cx="516523" cy="448069"/>
              </a:xfrm>
              <a:prstGeom prst="bentConnector2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0" name="Shape 62"/>
              <p:cNvCxnSpPr>
                <a:endCxn id="61" idx="3"/>
              </p:cNvCxnSpPr>
              <p:nvPr/>
            </p:nvCxnSpPr>
            <p:spPr bwMode="auto">
              <a:xfrm rot="16200000" flipV="1">
                <a:off x="4530949" y="1787748"/>
                <a:ext cx="592723" cy="556181"/>
              </a:xfrm>
              <a:prstGeom prst="bentConnector2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cxnSp>
            <p:nvCxnSpPr>
              <p:cNvPr id="73" name="Shape 62"/>
              <p:cNvCxnSpPr>
                <a:endCxn id="62" idx="3"/>
              </p:cNvCxnSpPr>
              <p:nvPr/>
            </p:nvCxnSpPr>
            <p:spPr bwMode="auto">
              <a:xfrm rot="10800000">
                <a:off x="7187366" y="1769478"/>
                <a:ext cx="546943" cy="493673"/>
              </a:xfrm>
              <a:prstGeom prst="bentConnector3">
                <a:avLst>
                  <a:gd name="adj1" fmla="val 50000"/>
                </a:avLst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arrow" w="med" len="med"/>
                <a:tailEnd type="none"/>
              </a:ln>
              <a:effectLst/>
            </p:spPr>
          </p:cxnSp>
          <p:sp>
            <p:nvSpPr>
              <p:cNvPr id="87" name="TextBox 55"/>
              <p:cNvSpPr txBox="1">
                <a:spLocks noChangeArrowheads="1"/>
              </p:cNvSpPr>
              <p:nvPr/>
            </p:nvSpPr>
            <p:spPr bwMode="auto">
              <a:xfrm>
                <a:off x="8077200" y="2339340"/>
                <a:ext cx="10668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i="1" dirty="0"/>
                  <a:t>Channel A</a:t>
                </a:r>
                <a:endParaRPr lang="en-US" sz="1200" i="1" dirty="0"/>
              </a:p>
            </p:txBody>
          </p:sp>
          <p:sp>
            <p:nvSpPr>
              <p:cNvPr id="88" name="TextBox 56"/>
              <p:cNvSpPr txBox="1">
                <a:spLocks noChangeArrowheads="1"/>
              </p:cNvSpPr>
              <p:nvPr/>
            </p:nvSpPr>
            <p:spPr bwMode="auto">
              <a:xfrm>
                <a:off x="7924800" y="3337560"/>
                <a:ext cx="9652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i="1" dirty="0" smtClean="0"/>
                  <a:t>Luminance</a:t>
                </a:r>
                <a:endParaRPr lang="en-US" sz="1200" i="1" dirty="0"/>
              </a:p>
            </p:txBody>
          </p:sp>
          <p:sp>
            <p:nvSpPr>
              <p:cNvPr id="89" name="TextBox 57"/>
              <p:cNvSpPr txBox="1">
                <a:spLocks noChangeArrowheads="1"/>
              </p:cNvSpPr>
              <p:nvPr/>
            </p:nvSpPr>
            <p:spPr bwMode="auto">
              <a:xfrm>
                <a:off x="8001000" y="4709160"/>
                <a:ext cx="1008184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i="1" dirty="0"/>
                  <a:t>Channel C</a:t>
                </a:r>
                <a:endParaRPr lang="en-US" sz="1200" i="1" dirty="0"/>
              </a:p>
            </p:txBody>
          </p:sp>
          <p:sp>
            <p:nvSpPr>
              <p:cNvPr id="90" name="TextBox 57"/>
              <p:cNvSpPr txBox="1">
                <a:spLocks noChangeArrowheads="1"/>
              </p:cNvSpPr>
              <p:nvPr/>
            </p:nvSpPr>
            <p:spPr bwMode="auto">
              <a:xfrm>
                <a:off x="7924800" y="3947160"/>
                <a:ext cx="9906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i="1" dirty="0"/>
                  <a:t>Channel </a:t>
                </a:r>
                <a:r>
                  <a:rPr lang="fr-FR" sz="1200" i="1" dirty="0" smtClean="0"/>
                  <a:t>B</a:t>
                </a:r>
                <a:endParaRPr lang="en-US" sz="1200" i="1" dirty="0"/>
              </a:p>
            </p:txBody>
          </p:sp>
          <p:cxnSp>
            <p:nvCxnSpPr>
              <p:cNvPr id="96" name="Straight Connector 95"/>
              <p:cNvCxnSpPr>
                <a:stCxn id="29" idx="0"/>
              </p:cNvCxnSpPr>
              <p:nvPr/>
            </p:nvCxnSpPr>
            <p:spPr bwMode="auto">
              <a:xfrm rot="5400000" flipH="1" flipV="1">
                <a:off x="1592832" y="4520517"/>
                <a:ext cx="1282985" cy="25575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99" name="Rectangle 98"/>
              <p:cNvSpPr/>
              <p:nvPr/>
            </p:nvSpPr>
            <p:spPr>
              <a:xfrm>
                <a:off x="4129715" y="5277472"/>
                <a:ext cx="159152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700" b="1" dirty="0" err="1" smtClean="0">
                    <a:solidFill>
                      <a:srgbClr val="CC3300"/>
                    </a:solidFill>
                  </a:rPr>
                  <a:t>Sat</a:t>
                </a:r>
                <a:r>
                  <a:rPr lang="en-US" sz="1700" b="1" i="1" baseline="-25000" dirty="0" err="1" smtClean="0">
                    <a:solidFill>
                      <a:srgbClr val="CC3300"/>
                    </a:solidFill>
                  </a:rPr>
                  <a:t>Yuv</a:t>
                </a:r>
                <a:r>
                  <a:rPr lang="en-US" sz="1700" b="1" dirty="0" smtClean="0">
                    <a:solidFill>
                      <a:srgbClr val="CC3300"/>
                    </a:solidFill>
                  </a:rPr>
                  <a:t> </a:t>
                </a:r>
                <a:r>
                  <a:rPr lang="en-US" sz="17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1700" b="1" dirty="0" smtClean="0">
                    <a:solidFill>
                      <a:schemeClr val="tx1"/>
                    </a:solidFill>
                  </a:rPr>
                  <a:t>100%</a:t>
                </a:r>
                <a:endParaRPr lang="en-GB" sz="17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2" name="Rectangle 121"/>
            <p:cNvSpPr/>
            <p:nvPr/>
          </p:nvSpPr>
          <p:spPr>
            <a:xfrm>
              <a:off x="6781800" y="5867400"/>
              <a:ext cx="168988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00" b="1" dirty="0" smtClean="0">
                  <a:solidFill>
                    <a:srgbClr val="CC3300"/>
                  </a:solidFill>
                </a:rPr>
                <a:t>Sat</a:t>
              </a:r>
              <a:r>
                <a:rPr lang="en-US" sz="1700" b="1" i="1" baseline="-25000" dirty="0" smtClean="0">
                  <a:solidFill>
                    <a:srgbClr val="CC3300"/>
                  </a:solidFill>
                </a:rPr>
                <a:t>HSV</a:t>
              </a:r>
              <a:r>
                <a:rPr lang="en-US" sz="1700" b="1" dirty="0" smtClean="0">
                  <a:solidFill>
                    <a:srgbClr val="CC3300"/>
                  </a:solidFill>
                </a:rPr>
                <a:t>  </a:t>
              </a:r>
              <a:r>
                <a:rPr lang="en-US" sz="1700" dirty="0" smtClean="0">
                  <a:solidFill>
                    <a:schemeClr val="tx1"/>
                  </a:solidFill>
                </a:rPr>
                <a:t>= </a:t>
              </a:r>
              <a:r>
                <a:rPr lang="en-US" sz="1700" b="1" dirty="0" smtClean="0">
                  <a:solidFill>
                    <a:schemeClr val="tx1"/>
                  </a:solidFill>
                </a:rPr>
                <a:t>100%</a:t>
              </a:r>
              <a:endParaRPr lang="en-GB" sz="1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2" name="Title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 Using both Color Saturation</a:t>
            </a:r>
            <a:endParaRPr lang="en-US" dirty="0"/>
          </a:p>
        </p:txBody>
      </p:sp>
      <p:sp>
        <p:nvSpPr>
          <p:cNvPr id="7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21</a:t>
            </a:fld>
            <a:r>
              <a:rPr lang="en-US" smtClean="0"/>
              <a:t>/37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The crenel function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22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398068"/>
            <a:ext cx="838200" cy="50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2" name="Group 60"/>
          <p:cNvGrpSpPr/>
          <p:nvPr/>
        </p:nvGrpSpPr>
        <p:grpSpPr>
          <a:xfrm>
            <a:off x="304800" y="1663082"/>
            <a:ext cx="8534400" cy="2252618"/>
            <a:chOff x="304800" y="1447800"/>
            <a:chExt cx="8534400" cy="3157954"/>
          </a:xfrm>
        </p:grpSpPr>
        <p:pic>
          <p:nvPicPr>
            <p:cNvPr id="24578" name="Picture 2" descr="C:\NrPhoto\ColorVibrancy2\crenel.png"/>
            <p:cNvPicPr>
              <a:picLocks noChangeAspect="1" noChangeArrowheads="1"/>
            </p:cNvPicPr>
            <p:nvPr/>
          </p:nvPicPr>
          <p:blipFill>
            <a:blip r:embed="rId4" cstate="print"/>
            <a:srcRect l="5793" t="58965" r="6613" b="5909"/>
            <a:stretch>
              <a:fillRect/>
            </a:stretch>
          </p:blipFill>
          <p:spPr bwMode="auto">
            <a:xfrm>
              <a:off x="1219200" y="1447800"/>
              <a:ext cx="6553200" cy="2777455"/>
            </a:xfrm>
            <a:prstGeom prst="rect">
              <a:avLst/>
            </a:prstGeom>
            <a:noFill/>
          </p:spPr>
        </p:pic>
        <p:cxnSp>
          <p:nvCxnSpPr>
            <p:cNvPr id="9" name="Straight Connector 8"/>
            <p:cNvCxnSpPr/>
            <p:nvPr/>
          </p:nvCxnSpPr>
          <p:spPr bwMode="auto">
            <a:xfrm rot="5400000">
              <a:off x="1943100" y="3695700"/>
              <a:ext cx="11430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2286000" y="2971800"/>
              <a:ext cx="25908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rot="5400000">
              <a:off x="4038600" y="2971800"/>
              <a:ext cx="25908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5486400" y="3276600"/>
              <a:ext cx="19812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2209800" y="4267200"/>
              <a:ext cx="685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CC3300"/>
                  </a:solidFill>
                </a:rPr>
                <a:t>start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3352800" y="4267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CC3300"/>
                  </a:solidFill>
                </a:rPr>
                <a:t>left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5029200" y="4267200"/>
              <a:ext cx="685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CC3300"/>
                  </a:solidFill>
                </a:rPr>
                <a:t>right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6172200" y="42672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CC3300"/>
                  </a:solidFill>
                </a:rPr>
                <a:t>end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304800" y="2971800"/>
              <a:ext cx="990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leftFoot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7696200" y="2133600"/>
              <a:ext cx="11430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rightFoot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304800" y="1447800"/>
              <a:ext cx="990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top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 bwMode="auto">
            <a:xfrm rot="10800000">
              <a:off x="1295401" y="1643063"/>
              <a:ext cx="2290763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10800000">
              <a:off x="1295400" y="3148013"/>
              <a:ext cx="1219202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endCxn id="27" idx="1"/>
            </p:cNvCxnSpPr>
            <p:nvPr/>
          </p:nvCxnSpPr>
          <p:spPr bwMode="auto">
            <a:xfrm>
              <a:off x="6400800" y="2286000"/>
              <a:ext cx="1295400" cy="16877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9" name="Rectangle 78"/>
          <p:cNvSpPr/>
          <p:nvPr/>
        </p:nvSpPr>
        <p:spPr>
          <a:xfrm>
            <a:off x="533400" y="1066801"/>
            <a:ext cx="7239000" cy="40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tx1"/>
                </a:solidFill>
              </a:rPr>
              <a:t>Crenel</a:t>
            </a:r>
            <a:r>
              <a:rPr lang="en-US" sz="2400" dirty="0" smtClean="0">
                <a:solidFill>
                  <a:schemeClr val="tx1"/>
                </a:solidFill>
              </a:rPr>
              <a:t> function is used as a gain, so around 100%. 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514600" y="5770797"/>
            <a:ext cx="3505200" cy="40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</a:rPr>
              <a:t>Transitions are smooth: 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" y="4048207"/>
            <a:ext cx="5257800" cy="72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This function allows damping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 of low and high values.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" y="4843249"/>
            <a:ext cx="5486400" cy="883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chemeClr val="tx1"/>
                </a:solidFill>
              </a:rPr>
              <a:t>LeftFoot</a:t>
            </a:r>
            <a:r>
              <a:rPr lang="en-US" sz="2000" dirty="0" smtClean="0">
                <a:solidFill>
                  <a:schemeClr val="tx1"/>
                </a:solidFill>
              </a:rPr>
              <a:t> and </a:t>
            </a:r>
            <a:r>
              <a:rPr lang="en-US" sz="2000" b="1" i="1" dirty="0" smtClean="0">
                <a:solidFill>
                  <a:schemeClr val="tx1"/>
                </a:solidFill>
              </a:rPr>
              <a:t>rightFoot</a:t>
            </a:r>
            <a:r>
              <a:rPr lang="en-US" sz="2000" dirty="0" smtClean="0">
                <a:solidFill>
                  <a:schemeClr val="tx1"/>
                </a:solidFill>
              </a:rPr>
              <a:t> are :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  - top&gt;100: relative to </a:t>
            </a:r>
            <a:r>
              <a:rPr lang="en-US" sz="2000" b="1" i="1" dirty="0" smtClean="0">
                <a:solidFill>
                  <a:schemeClr val="tx1"/>
                </a:solidFill>
              </a:rPr>
              <a:t>top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  - top≤100: absolute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962400"/>
            <a:ext cx="2667000" cy="2362200"/>
            <a:chOff x="6172200" y="3962400"/>
            <a:chExt cx="2667000" cy="2362200"/>
          </a:xfrm>
        </p:grpSpPr>
        <p:sp>
          <p:nvSpPr>
            <p:cNvPr id="81" name="Rectangle 80"/>
            <p:cNvSpPr/>
            <p:nvPr/>
          </p:nvSpPr>
          <p:spPr bwMode="auto">
            <a:xfrm>
              <a:off x="6172200" y="3962400"/>
              <a:ext cx="2667000" cy="23622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78" name="Object 77"/>
            <p:cNvGraphicFramePr>
              <a:graphicFrameLocks noChangeAspect="1"/>
            </p:cNvGraphicFramePr>
            <p:nvPr/>
          </p:nvGraphicFramePr>
          <p:xfrm>
            <a:off x="6400800" y="5684667"/>
            <a:ext cx="2362200" cy="450847"/>
          </p:xfrm>
          <a:graphic>
            <a:graphicData uri="http://schemas.openxmlformats.org/presentationml/2006/ole">
              <p:oleObj spid="_x0000_s7170" name="Equation" r:id="rId5" imgW="1041120" imgH="228600" progId="Equation.3">
                <p:embed/>
              </p:oleObj>
            </a:graphicData>
          </a:graphic>
        </p:graphicFrame>
        <p:grpSp>
          <p:nvGrpSpPr>
            <p:cNvPr id="3" name="Group 85"/>
            <p:cNvGrpSpPr/>
            <p:nvPr/>
          </p:nvGrpSpPr>
          <p:grpSpPr>
            <a:xfrm>
              <a:off x="6324600" y="4191000"/>
              <a:ext cx="2438400" cy="1486542"/>
              <a:chOff x="6248400" y="4138696"/>
              <a:chExt cx="2438400" cy="1709714"/>
            </a:xfrm>
          </p:grpSpPr>
          <p:pic>
            <p:nvPicPr>
              <p:cNvPr id="24580" name="Picture 4" descr="C:\NrPhoto\ColorVibrancy2\crenel2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59278" t="61635" r="28326" b="29431"/>
              <a:stretch>
                <a:fillRect/>
              </a:stretch>
            </p:blipFill>
            <p:spPr bwMode="auto">
              <a:xfrm flipH="1">
                <a:off x="6546850" y="4168775"/>
                <a:ext cx="1949450" cy="1476375"/>
              </a:xfrm>
              <a:prstGeom prst="rect">
                <a:avLst/>
              </a:prstGeom>
              <a:noFill/>
            </p:spPr>
          </p:pic>
          <p:cxnSp>
            <p:nvCxnSpPr>
              <p:cNvPr id="63" name="Straight Arrow Connector 62"/>
              <p:cNvCxnSpPr/>
              <p:nvPr/>
            </p:nvCxnSpPr>
            <p:spPr bwMode="auto">
              <a:xfrm rot="5400000" flipH="1" flipV="1">
                <a:off x="5851314" y="4837551"/>
                <a:ext cx="1399298" cy="1588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65" name="Straight Arrow Connector 64"/>
              <p:cNvCxnSpPr/>
              <p:nvPr/>
            </p:nvCxnSpPr>
            <p:spPr bwMode="auto">
              <a:xfrm>
                <a:off x="6550963" y="5530372"/>
                <a:ext cx="2117942" cy="1262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arrow" w="sm" len="sm"/>
              </a:ln>
              <a:effectLst/>
            </p:spPr>
          </p:cxnSp>
          <p:sp>
            <p:nvSpPr>
              <p:cNvPr id="69" name="Rectangle 68"/>
              <p:cNvSpPr/>
              <p:nvPr/>
            </p:nvSpPr>
            <p:spPr>
              <a:xfrm>
                <a:off x="6429938" y="5530372"/>
                <a:ext cx="259945" cy="31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C3300"/>
                    </a:solidFill>
                  </a:rPr>
                  <a:t>0</a:t>
                </a:r>
                <a:endParaRPr lang="en-GB" sz="2000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426855" y="5530372"/>
                <a:ext cx="259945" cy="31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C3300"/>
                    </a:solidFill>
                  </a:rPr>
                  <a:t>1</a:t>
                </a:r>
                <a:endParaRPr lang="en-GB" sz="20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248400" y="4222750"/>
                <a:ext cx="259945" cy="31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C3300"/>
                    </a:solidFill>
                  </a:rPr>
                  <a:t>1</a:t>
                </a:r>
                <a:endParaRPr lang="en-GB" sz="20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265072" y="5267253"/>
                <a:ext cx="259945" cy="31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CC3300"/>
                    </a:solidFill>
                  </a:rPr>
                  <a:t>0</a:t>
                </a:r>
                <a:endParaRPr lang="en-GB" sz="2000" dirty="0"/>
              </a:p>
            </p:txBody>
          </p:sp>
          <p:cxnSp>
            <p:nvCxnSpPr>
              <p:cNvPr id="73" name="Straight Connector 72"/>
              <p:cNvCxnSpPr/>
              <p:nvPr/>
            </p:nvCxnSpPr>
            <p:spPr bwMode="auto">
              <a:xfrm rot="10800000">
                <a:off x="6550963" y="4318979"/>
                <a:ext cx="1936404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rot="5400000">
                <a:off x="7881671" y="4924675"/>
                <a:ext cx="1211393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Non linear </a:t>
            </a:r>
            <a:r>
              <a:rPr lang="en-US" dirty="0" err="1" smtClean="0"/>
              <a:t>SaturationYUV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23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381000" y="2819400"/>
            <a:ext cx="8153400" cy="3528796"/>
            <a:chOff x="381000" y="2590800"/>
            <a:chExt cx="8229600" cy="4011308"/>
          </a:xfrm>
        </p:grpSpPr>
        <p:pic>
          <p:nvPicPr>
            <p:cNvPr id="25602" name="Picture 2" descr="C:\NrPhoto\ColorVibrancy2\satLut.png"/>
            <p:cNvPicPr>
              <a:picLocks noChangeAspect="1" noChangeArrowheads="1"/>
            </p:cNvPicPr>
            <p:nvPr/>
          </p:nvPicPr>
          <p:blipFill>
            <a:blip r:embed="rId3" cstate="print"/>
            <a:srcRect l="8044" t="58757" r="7491" b="6065"/>
            <a:stretch>
              <a:fillRect/>
            </a:stretch>
          </p:blipFill>
          <p:spPr bwMode="auto">
            <a:xfrm>
              <a:off x="609600" y="2743200"/>
              <a:ext cx="8001000" cy="2209800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/>
            <p:nvPr/>
          </p:nvCxnSpPr>
          <p:spPr bwMode="auto">
            <a:xfrm>
              <a:off x="1054100" y="4699000"/>
              <a:ext cx="7556500" cy="15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Rectangle 16"/>
            <p:cNvSpPr/>
            <p:nvPr/>
          </p:nvSpPr>
          <p:spPr>
            <a:xfrm>
              <a:off x="6612538" y="4851400"/>
              <a:ext cx="19543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i="1" u="sng" dirty="0" smtClean="0">
                  <a:solidFill>
                    <a:schemeClr val="tx1"/>
                  </a:solidFill>
                </a:rPr>
                <a:t>Saturation</a:t>
              </a:r>
              <a:r>
                <a:rPr lang="en-US" sz="1800" b="1" i="1" baseline="-25000" dirty="0" smtClean="0">
                  <a:solidFill>
                    <a:schemeClr val="tx1"/>
                  </a:solidFill>
                </a:rPr>
                <a:t>YUV</a:t>
              </a:r>
              <a:r>
                <a:rPr lang="en-US" sz="1800" b="1" i="1" u="sng" baseline="-25000" dirty="0" smtClean="0">
                  <a:solidFill>
                    <a:schemeClr val="tx1"/>
                  </a:solidFill>
                </a:rPr>
                <a:t> </a:t>
              </a:r>
              <a:r>
                <a:rPr lang="en-US" sz="1800" b="1" i="1" u="sng" dirty="0" smtClean="0">
                  <a:solidFill>
                    <a:schemeClr val="tx1"/>
                  </a:solidFill>
                </a:rPr>
                <a:t> in</a:t>
              </a:r>
              <a:endParaRPr lang="en-GB" sz="1800" b="1" i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-11823" y="3658478"/>
              <a:ext cx="2103271" cy="15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" name="Right Brace 24"/>
            <p:cNvSpPr/>
            <p:nvPr/>
          </p:nvSpPr>
          <p:spPr bwMode="auto">
            <a:xfrm rot="5400000">
              <a:off x="1809750" y="4438650"/>
              <a:ext cx="342900" cy="1828800"/>
            </a:xfrm>
            <a:prstGeom prst="rightBrace">
              <a:avLst>
                <a:gd name="adj1" fmla="val 24561"/>
                <a:gd name="adj2" fmla="val 50000"/>
              </a:avLst>
            </a:prstGeom>
            <a:noFill/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ight Brace 25"/>
            <p:cNvSpPr/>
            <p:nvPr/>
          </p:nvSpPr>
          <p:spPr bwMode="auto">
            <a:xfrm rot="5400000">
              <a:off x="3752850" y="4400550"/>
              <a:ext cx="342900" cy="1905000"/>
            </a:xfrm>
            <a:prstGeom prst="rightBrace">
              <a:avLst>
                <a:gd name="adj1" fmla="val 24561"/>
                <a:gd name="adj2" fmla="val 50000"/>
              </a:avLst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ight Brace 26"/>
            <p:cNvSpPr/>
            <p:nvPr/>
          </p:nvSpPr>
          <p:spPr bwMode="auto">
            <a:xfrm rot="5400000">
              <a:off x="6496050" y="3638550"/>
              <a:ext cx="342900" cy="3429000"/>
            </a:xfrm>
            <a:prstGeom prst="rightBrace">
              <a:avLst>
                <a:gd name="adj1" fmla="val 24561"/>
                <a:gd name="adj2" fmla="val 50000"/>
              </a:avLst>
            </a:prstGeom>
            <a:noFill/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1000" y="5867400"/>
              <a:ext cx="2366211" cy="734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0000CC"/>
                  </a:solidFill>
                </a:rPr>
                <a:t>Damp lowest </a:t>
              </a:r>
              <a:br>
                <a:rPr lang="en-US" sz="1800" b="1" dirty="0" smtClean="0">
                  <a:solidFill>
                    <a:srgbClr val="0000CC"/>
                  </a:solidFill>
                </a:rPr>
              </a:br>
              <a:r>
                <a:rPr lang="en-US" sz="1800" b="1" dirty="0" smtClean="0">
                  <a:solidFill>
                    <a:srgbClr val="0000CC"/>
                  </a:solidFill>
                </a:rPr>
                <a:t>saturated pixels</a:t>
              </a:r>
              <a:endParaRPr lang="en-GB" sz="1800" b="1" dirty="0">
                <a:solidFill>
                  <a:srgbClr val="0000CC"/>
                </a:solidFill>
              </a:endParaRPr>
            </a:p>
          </p:txBody>
        </p:sp>
        <p:cxnSp>
          <p:nvCxnSpPr>
            <p:cNvPr id="30" name="Elbow Connector 29"/>
            <p:cNvCxnSpPr>
              <a:stCxn id="28" idx="0"/>
              <a:endCxn id="25" idx="1"/>
            </p:cNvCxnSpPr>
            <p:nvPr/>
          </p:nvCxnSpPr>
          <p:spPr bwMode="auto">
            <a:xfrm rot="5400000" flipH="1" flipV="1">
              <a:off x="1601203" y="5487403"/>
              <a:ext cx="342900" cy="417094"/>
            </a:xfrm>
            <a:prstGeom prst="bentConnector3">
              <a:avLst>
                <a:gd name="adj1" fmla="val 46427"/>
              </a:avLst>
            </a:prstGeom>
            <a:noFill/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3124200" y="5867399"/>
              <a:ext cx="1600200" cy="734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00B050"/>
                  </a:solidFill>
                </a:rPr>
                <a:t>Fix gain of saturation</a:t>
              </a:r>
              <a:endParaRPr lang="en-GB" sz="1800" b="1" dirty="0">
                <a:solidFill>
                  <a:srgbClr val="00B05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029200" y="5867399"/>
              <a:ext cx="2362200" cy="734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rgbClr val="0000CC"/>
                  </a:solidFill>
                </a:rPr>
                <a:t>Damp highest </a:t>
              </a:r>
              <a:br>
                <a:rPr lang="en-US" sz="1800" b="1" dirty="0" smtClean="0">
                  <a:solidFill>
                    <a:srgbClr val="0000CC"/>
                  </a:solidFill>
                </a:rPr>
              </a:br>
              <a:r>
                <a:rPr lang="en-US" sz="1800" b="1" dirty="0" smtClean="0">
                  <a:solidFill>
                    <a:srgbClr val="0000CC"/>
                  </a:solidFill>
                </a:rPr>
                <a:t>saturated pixels</a:t>
              </a:r>
              <a:endParaRPr lang="en-GB" sz="1800" b="1" dirty="0">
                <a:solidFill>
                  <a:srgbClr val="0000CC"/>
                </a:solidFill>
              </a:endParaRPr>
            </a:p>
          </p:txBody>
        </p:sp>
        <p:cxnSp>
          <p:nvCxnSpPr>
            <p:cNvPr id="49" name="Elbow Connector 48"/>
            <p:cNvCxnSpPr>
              <a:endCxn id="27" idx="1"/>
            </p:cNvCxnSpPr>
            <p:nvPr/>
          </p:nvCxnSpPr>
          <p:spPr bwMode="auto">
            <a:xfrm flipV="1">
              <a:off x="6172200" y="5524500"/>
              <a:ext cx="495300" cy="381000"/>
            </a:xfrm>
            <a:prstGeom prst="bentConnector4">
              <a:avLst>
                <a:gd name="adj1" fmla="val -1796"/>
                <a:gd name="adj2" fmla="val 40494"/>
              </a:avLst>
            </a:prstGeom>
            <a:noFill/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>
              <a:stCxn id="32" idx="0"/>
              <a:endCxn id="26" idx="1"/>
            </p:cNvCxnSpPr>
            <p:nvPr/>
          </p:nvCxnSpPr>
          <p:spPr bwMode="auto">
            <a:xfrm rot="16200000" flipV="1">
              <a:off x="3752851" y="5695949"/>
              <a:ext cx="342900" cy="1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7" name="Rectangle 66"/>
            <p:cNvSpPr/>
            <p:nvPr/>
          </p:nvSpPr>
          <p:spPr>
            <a:xfrm>
              <a:off x="1143000" y="2590800"/>
              <a:ext cx="2209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800" b="1" i="1" u="sng" dirty="0" smtClean="0">
                  <a:solidFill>
                    <a:schemeClr val="tx1"/>
                  </a:solidFill>
                </a:rPr>
                <a:t>Saturation</a:t>
              </a:r>
              <a:r>
                <a:rPr lang="en-US" sz="1800" b="1" i="1" baseline="-25000" dirty="0" smtClean="0">
                  <a:solidFill>
                    <a:schemeClr val="tx1"/>
                  </a:solidFill>
                </a:rPr>
                <a:t>YUV</a:t>
              </a:r>
              <a:r>
                <a:rPr lang="en-US" sz="1800" b="1" i="1" u="sng" dirty="0" smtClean="0">
                  <a:solidFill>
                    <a:schemeClr val="tx1"/>
                  </a:solidFill>
                </a:rPr>
                <a:t> gain</a:t>
              </a:r>
              <a:endParaRPr lang="en-GB" sz="1800" b="1" i="1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57200" y="914400"/>
            <a:ext cx="70993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C3300"/>
                </a:solidFill>
              </a:rPr>
              <a:t>Principles: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 Saturation is less increased for highly saturated pixels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solidFill>
                  <a:srgbClr val="0000CC"/>
                </a:solidFill>
              </a:rPr>
              <a:t>   Preventing RGB clipping, and so preserving Hue.</a:t>
            </a:r>
            <a:endParaRPr lang="en-US" sz="2000" i="1" dirty="0" smtClean="0">
              <a:solidFill>
                <a:srgbClr val="0000CC"/>
              </a:solidFill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 Pixels with very low saturation are not much increased</a:t>
            </a:r>
            <a:br>
              <a:rPr lang="en-US" sz="2000" dirty="0" smtClean="0">
                <a:solidFill>
                  <a:srgbClr val="0000CC"/>
                </a:solidFill>
              </a:rPr>
            </a:br>
            <a:r>
              <a:rPr lang="en-US" sz="2000" dirty="0" smtClean="0">
                <a:solidFill>
                  <a:srgbClr val="0000CC"/>
                </a:solidFill>
              </a:rPr>
              <a:t>  (reducing white balance error)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8- </a:t>
            </a:r>
            <a:r>
              <a:rPr lang="en-US" sz="2800" dirty="0" err="1" smtClean="0"/>
              <a:t>SaturationYUV</a:t>
            </a:r>
            <a:r>
              <a:rPr lang="en-US" sz="2800" dirty="0" smtClean="0"/>
              <a:t> control by Luminance</a:t>
            </a:r>
            <a:endParaRPr lang="en-US" sz="2800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24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71500" y="914400"/>
            <a:ext cx="8001000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Principle of decreasing the Saturation:</a:t>
            </a:r>
          </a:p>
          <a:p>
            <a:r>
              <a:rPr lang="en-US" sz="2000" dirty="0" smtClean="0">
                <a:solidFill>
                  <a:srgbClr val="0000CC"/>
                </a:solidFill>
              </a:rPr>
              <a:t>For lowest Value/Luminance: </a:t>
            </a:r>
            <a:r>
              <a:rPr lang="en-US" sz="2000" dirty="0" smtClean="0">
                <a:solidFill>
                  <a:schemeClr val="tx1"/>
                </a:solidFill>
              </a:rPr>
              <a:t>Low value means color noise that can be hidden. Human vision is not very good to see color for darker Values</a:t>
            </a:r>
            <a:endParaRPr lang="en-US" sz="2000" i="1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 For highest Value/Luminance:</a:t>
            </a:r>
            <a:r>
              <a:rPr lang="en-US" sz="2000" dirty="0" smtClean="0">
                <a:solidFill>
                  <a:schemeClr val="tx1"/>
                </a:solidFill>
              </a:rPr>
              <a:t> With highest Value, one of R,G or B is probably clipped. This gives Hue shift, with Cyan sky, for example. It’s better to de-saturate pixels that have wrong Hue and strong Value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18119" y="3428999"/>
            <a:ext cx="8401050" cy="2698584"/>
            <a:chOff x="418119" y="3428999"/>
            <a:chExt cx="8401050" cy="2698584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838200" y="5791200"/>
              <a:ext cx="7772399" cy="336383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rgbClr val="EAEAEA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square" lIns="97256" tIns="48628" rIns="97256" bIns="48628">
              <a:noAutofit/>
            </a:bodyPr>
            <a:lstStyle/>
            <a:p>
              <a:pPr defTabSz="973138"/>
              <a:endParaRPr lang="en-US"/>
            </a:p>
          </p:txBody>
        </p:sp>
        <p:grpSp>
          <p:nvGrpSpPr>
            <p:cNvPr id="2" name="Group 17"/>
            <p:cNvGrpSpPr/>
            <p:nvPr/>
          </p:nvGrpSpPr>
          <p:grpSpPr>
            <a:xfrm>
              <a:off x="418119" y="3428999"/>
              <a:ext cx="8401050" cy="2340392"/>
              <a:chOff x="381000" y="3826042"/>
              <a:chExt cx="8401050" cy="2406460"/>
            </a:xfrm>
          </p:grpSpPr>
          <p:pic>
            <p:nvPicPr>
              <p:cNvPr id="27650" name="Picture 2" descr="C:\NrPhoto\ColorVibrancy2\Value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8404" t="6284" r="8403" b="2605"/>
              <a:stretch>
                <a:fillRect/>
              </a:stretch>
            </p:blipFill>
            <p:spPr bwMode="auto">
              <a:xfrm>
                <a:off x="381000" y="4139446"/>
                <a:ext cx="8324193" cy="1667796"/>
              </a:xfrm>
              <a:prstGeom prst="rect">
                <a:avLst/>
              </a:prstGeom>
              <a:noFill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801081" y="5863170"/>
                <a:ext cx="36204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i="1" u="sng" dirty="0" smtClean="0">
                    <a:solidFill>
                      <a:schemeClr val="tx1"/>
                    </a:solidFill>
                  </a:rPr>
                  <a:t>Value or Luminance channel in</a:t>
                </a:r>
                <a:endParaRPr lang="en-GB" sz="1800" b="1" i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77281" y="3826042"/>
                <a:ext cx="23850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1" i="1" u="sng" dirty="0" smtClean="0">
                    <a:solidFill>
                      <a:schemeClr val="tx1"/>
                    </a:solidFill>
                  </a:rPr>
                  <a:t>Saturation</a:t>
                </a:r>
                <a:r>
                  <a:rPr lang="en-US" sz="1800" b="1" i="1" baseline="-25000" dirty="0" smtClean="0">
                    <a:solidFill>
                      <a:schemeClr val="tx1"/>
                    </a:solidFill>
                  </a:rPr>
                  <a:t>YUV</a:t>
                </a:r>
                <a:r>
                  <a:rPr lang="en-US" sz="1800" b="1" i="1" u="sng" dirty="0" smtClean="0">
                    <a:solidFill>
                      <a:schemeClr val="tx1"/>
                    </a:solidFill>
                  </a:rPr>
                  <a:t> gain</a:t>
                </a:r>
                <a:endParaRPr lang="en-GB" sz="1800" b="1" i="1" u="sn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 rot="5400000" flipH="1" flipV="1">
                <a:off x="-105171" y="4754335"/>
                <a:ext cx="1793085" cy="158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3" name="Straight Arrow Connector 12"/>
              <p:cNvCxnSpPr/>
              <p:nvPr/>
            </p:nvCxnSpPr>
            <p:spPr bwMode="auto">
              <a:xfrm flipV="1">
                <a:off x="796929" y="5642142"/>
                <a:ext cx="7985121" cy="953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The comb function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25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266700" y="838200"/>
            <a:ext cx="8610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 smtClean="0">
                <a:solidFill>
                  <a:schemeClr val="tx1"/>
                </a:solidFill>
              </a:rPr>
              <a:t>Comb</a:t>
            </a:r>
            <a:r>
              <a:rPr lang="en-US" sz="2200" dirty="0" smtClean="0">
                <a:solidFill>
                  <a:schemeClr val="tx1"/>
                </a:solidFill>
              </a:rPr>
              <a:t> function is used to limit the saturation gain, so around 100%. 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" y="55626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This function allows to set </a:t>
            </a:r>
            <a:r>
              <a:rPr lang="en-US" sz="2000" b="1" dirty="0" smtClean="0">
                <a:solidFill>
                  <a:schemeClr val="tx1"/>
                </a:solidFill>
              </a:rPr>
              <a:t>the value of 6 points </a:t>
            </a:r>
            <a:r>
              <a:rPr lang="en-US" sz="2000" dirty="0" smtClean="0">
                <a:solidFill>
                  <a:schemeClr val="tx1"/>
                </a:solidFill>
              </a:rPr>
              <a:t>and the </a:t>
            </a:r>
            <a:r>
              <a:rPr lang="en-US" sz="2000" b="1" dirty="0" smtClean="0">
                <a:solidFill>
                  <a:schemeClr val="tx1"/>
                </a:solidFill>
              </a:rPr>
              <a:t>wideness</a:t>
            </a:r>
            <a:r>
              <a:rPr lang="en-US" sz="2000" dirty="0" smtClean="0">
                <a:solidFill>
                  <a:schemeClr val="tx1"/>
                </a:solidFill>
              </a:rPr>
              <a:t> of each, with </a:t>
            </a:r>
            <a:r>
              <a:rPr lang="en-US" sz="2000" b="1" dirty="0" smtClean="0">
                <a:solidFill>
                  <a:schemeClr val="tx1"/>
                </a:solidFill>
              </a:rPr>
              <a:t>smooth transitions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endParaRPr lang="en-GB" sz="2000" dirty="0">
              <a:solidFill>
                <a:schemeClr val="tx1"/>
              </a:solidFill>
            </a:endParaRPr>
          </a:p>
        </p:txBody>
      </p:sp>
      <p:grpSp>
        <p:nvGrpSpPr>
          <p:cNvPr id="2" name="Group 97"/>
          <p:cNvGrpSpPr/>
          <p:nvPr/>
        </p:nvGrpSpPr>
        <p:grpSpPr>
          <a:xfrm>
            <a:off x="304800" y="1371600"/>
            <a:ext cx="8458200" cy="4148554"/>
            <a:chOff x="304800" y="990600"/>
            <a:chExt cx="8458200" cy="4377154"/>
          </a:xfrm>
        </p:grpSpPr>
        <p:pic>
          <p:nvPicPr>
            <p:cNvPr id="38" name="Picture 37" descr="comb.png"/>
            <p:cNvPicPr>
              <a:picLocks noChangeAspect="1"/>
            </p:cNvPicPr>
            <p:nvPr/>
          </p:nvPicPr>
          <p:blipFill>
            <a:blip r:embed="rId3" cstate="print"/>
            <a:srcRect l="6926" t="38889" r="7364" b="5556"/>
            <a:stretch>
              <a:fillRect/>
            </a:stretch>
          </p:blipFill>
          <p:spPr>
            <a:xfrm>
              <a:off x="838200" y="990600"/>
              <a:ext cx="7543800" cy="38100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 rot="5400000">
              <a:off x="990600" y="3543300"/>
              <a:ext cx="29718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1066800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0/6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2286000" y="20574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rot="5400000">
              <a:off x="880533" y="4609531"/>
              <a:ext cx="9144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3009900" y="4419600"/>
              <a:ext cx="12192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3009900" y="3314700"/>
              <a:ext cx="34290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486400" y="4648200"/>
              <a:ext cx="7620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rot="5400000">
              <a:off x="5219700" y="3200400"/>
              <a:ext cx="36576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7696200" y="4572000"/>
              <a:ext cx="914400" cy="0"/>
            </a:xfrm>
            <a:prstGeom prst="line">
              <a:avLst/>
            </a:prstGeom>
            <a:noFill/>
            <a:ln w="2857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4648200" y="1371600"/>
              <a:ext cx="1524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3429000" y="38100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5334000" y="4267200"/>
              <a:ext cx="10668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6858000" y="1371600"/>
              <a:ext cx="3810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1323219" y="4146248"/>
              <a:ext cx="2286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flipH="1">
              <a:off x="7924800" y="4114800"/>
              <a:ext cx="228600" cy="0"/>
            </a:xfrm>
            <a:prstGeom prst="line">
              <a:avLst/>
            </a:prstGeom>
            <a:noFill/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2206171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1/6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3345542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2/6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4"/>
            <p:cNvSpPr>
              <a:spLocks noChangeArrowheads="1"/>
            </p:cNvSpPr>
            <p:nvPr/>
          </p:nvSpPr>
          <p:spPr bwMode="auto">
            <a:xfrm>
              <a:off x="4484913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3/6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4"/>
            <p:cNvSpPr>
              <a:spLocks noChangeArrowheads="1"/>
            </p:cNvSpPr>
            <p:nvPr/>
          </p:nvSpPr>
          <p:spPr bwMode="auto">
            <a:xfrm>
              <a:off x="5624284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4/6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7903029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6/6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4"/>
            <p:cNvSpPr>
              <a:spLocks noChangeArrowheads="1"/>
            </p:cNvSpPr>
            <p:nvPr/>
          </p:nvSpPr>
          <p:spPr bwMode="auto">
            <a:xfrm>
              <a:off x="6763655" y="502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5/6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4"/>
            <p:cNvSpPr>
              <a:spLocks noChangeArrowheads="1"/>
            </p:cNvSpPr>
            <p:nvPr/>
          </p:nvSpPr>
          <p:spPr bwMode="auto">
            <a:xfrm>
              <a:off x="2133600" y="15240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30%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4"/>
            <p:cNvSpPr>
              <a:spLocks noChangeArrowheads="1"/>
            </p:cNvSpPr>
            <p:nvPr/>
          </p:nvSpPr>
          <p:spPr bwMode="auto">
            <a:xfrm>
              <a:off x="3352800" y="32004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30%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4"/>
            <p:cNvSpPr>
              <a:spLocks noChangeArrowheads="1"/>
            </p:cNvSpPr>
            <p:nvPr/>
          </p:nvSpPr>
          <p:spPr bwMode="auto">
            <a:xfrm>
              <a:off x="5638800" y="34290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70%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4"/>
            <p:cNvSpPr>
              <a:spLocks noChangeArrowheads="1"/>
            </p:cNvSpPr>
            <p:nvPr/>
          </p:nvSpPr>
          <p:spPr bwMode="auto">
            <a:xfrm>
              <a:off x="4800600" y="1219200"/>
              <a:ext cx="5334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4"/>
            <p:cNvSpPr>
              <a:spLocks noChangeArrowheads="1"/>
            </p:cNvSpPr>
            <p:nvPr/>
          </p:nvSpPr>
          <p:spPr bwMode="auto">
            <a:xfrm>
              <a:off x="7391400" y="12192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25%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4"/>
            <p:cNvSpPr>
              <a:spLocks noChangeArrowheads="1"/>
            </p:cNvSpPr>
            <p:nvPr/>
          </p:nvSpPr>
          <p:spPr bwMode="auto">
            <a:xfrm>
              <a:off x="8153400" y="3886200"/>
              <a:ext cx="609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10%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4"/>
            <p:cNvSpPr>
              <a:spLocks noChangeArrowheads="1"/>
            </p:cNvSpPr>
            <p:nvPr/>
          </p:nvSpPr>
          <p:spPr bwMode="auto">
            <a:xfrm>
              <a:off x="304800" y="3886200"/>
              <a:ext cx="1011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10%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Using comb function with Hue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26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304800" y="914400"/>
            <a:ext cx="8534400" cy="5181600"/>
            <a:chOff x="114300" y="609600"/>
            <a:chExt cx="8915400" cy="5261022"/>
          </a:xfrm>
        </p:grpSpPr>
        <p:sp>
          <p:nvSpPr>
            <p:cNvPr id="79" name="Rectangle 78"/>
            <p:cNvSpPr/>
            <p:nvPr/>
          </p:nvSpPr>
          <p:spPr>
            <a:xfrm>
              <a:off x="114300" y="609600"/>
              <a:ext cx="89154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00" i="1" dirty="0" smtClean="0">
                  <a:solidFill>
                    <a:schemeClr val="tx1"/>
                  </a:solidFill>
                </a:rPr>
                <a:t>Comb</a:t>
              </a:r>
              <a:r>
                <a:rPr lang="en-US" sz="2200" dirty="0" smtClean="0">
                  <a:solidFill>
                    <a:schemeClr val="tx1"/>
                  </a:solidFill>
                </a:rPr>
                <a:t> function is perfect to tune primary and secondary colors/Hue</a:t>
              </a:r>
              <a:endParaRPr lang="en-GB" sz="22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4"/>
            <p:cNvSpPr>
              <a:spLocks noChangeArrowheads="1"/>
            </p:cNvSpPr>
            <p:nvPr/>
          </p:nvSpPr>
          <p:spPr bwMode="auto">
            <a:xfrm>
              <a:off x="304800" y="3689205"/>
              <a:ext cx="1011071" cy="288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CC3300"/>
                  </a:solidFill>
                </a:rPr>
                <a:t>10%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Group 63"/>
            <p:cNvGrpSpPr/>
            <p:nvPr/>
          </p:nvGrpSpPr>
          <p:grpSpPr>
            <a:xfrm>
              <a:off x="381000" y="1295400"/>
              <a:ext cx="8366530" cy="4575222"/>
              <a:chOff x="533400" y="1524000"/>
              <a:chExt cx="7674429" cy="4196748"/>
            </a:xfrm>
          </p:grpSpPr>
          <p:pic>
            <p:nvPicPr>
              <p:cNvPr id="37" name="Picture 4" descr="C:\Documents and Settings\nroux\Desktop\H_sweep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contrast="62000"/>
              </a:blip>
              <a:srcRect/>
              <a:stretch>
                <a:fillRect/>
              </a:stretch>
            </p:blipFill>
            <p:spPr bwMode="auto">
              <a:xfrm>
                <a:off x="1092200" y="4749800"/>
                <a:ext cx="6832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37" descr="comb.png"/>
              <p:cNvPicPr>
                <a:picLocks noChangeAspect="1"/>
              </p:cNvPicPr>
              <p:nvPr/>
            </p:nvPicPr>
            <p:blipFill>
              <a:blip r:embed="rId4" cstate="print"/>
              <a:srcRect l="6926" t="38889" r="7364" b="5556"/>
              <a:stretch>
                <a:fillRect/>
              </a:stretch>
            </p:blipFill>
            <p:spPr>
              <a:xfrm>
                <a:off x="609600" y="1524000"/>
                <a:ext cx="7543800" cy="325000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533400" y="1524000"/>
                <a:ext cx="838200" cy="498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</p:txBody>
          </p: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683601" y="3998301"/>
                <a:ext cx="3128602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2057400" y="2434002"/>
                <a:ext cx="3810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rot="5400000">
                <a:off x="385442" y="4915109"/>
                <a:ext cx="1417781" cy="29604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rot="5400000">
                <a:off x="2536002" y="4783903"/>
                <a:ext cx="1709798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rot="5400000">
                <a:off x="2736500" y="3803301"/>
                <a:ext cx="3518602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rot="5400000">
                <a:off x="4978902" y="4978903"/>
                <a:ext cx="1319798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rot="5400000">
                <a:off x="4925000" y="3743901"/>
                <a:ext cx="3789802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rot="5400000">
                <a:off x="7238002" y="4875803"/>
                <a:ext cx="1373598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4419600" y="1849001"/>
                <a:ext cx="1524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3200400" y="3929005"/>
                <a:ext cx="3810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5105400" y="4319005"/>
                <a:ext cx="10668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6629400" y="1849001"/>
                <a:ext cx="3810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1094619" y="4215831"/>
                <a:ext cx="2286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7696200" y="4189005"/>
                <a:ext cx="228600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77" name="Rectangle 4"/>
              <p:cNvSpPr>
                <a:spLocks noChangeArrowheads="1"/>
              </p:cNvSpPr>
              <p:nvPr/>
            </p:nvSpPr>
            <p:spPr bwMode="auto">
              <a:xfrm>
                <a:off x="1821542" y="5410200"/>
                <a:ext cx="845458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C000"/>
                    </a:solidFill>
                  </a:rPr>
                  <a:t>yellow</a:t>
                </a:r>
                <a:endParaRPr lang="en-US" sz="1600" i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0" name="Rectangle 4"/>
              <p:cNvSpPr>
                <a:spLocks noChangeArrowheads="1"/>
              </p:cNvSpPr>
              <p:nvPr/>
            </p:nvSpPr>
            <p:spPr bwMode="auto">
              <a:xfrm>
                <a:off x="2957284" y="5410200"/>
                <a:ext cx="852716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823B"/>
                    </a:solidFill>
                  </a:rPr>
                  <a:t>green</a:t>
                </a:r>
                <a:endParaRPr lang="en-US" sz="1600" i="1" dirty="0">
                  <a:solidFill>
                    <a:srgbClr val="00823B"/>
                  </a:solidFill>
                </a:endParaRPr>
              </a:p>
            </p:txBody>
          </p:sp>
          <p:sp>
            <p:nvSpPr>
              <p:cNvPr id="82" name="Rectangle 4"/>
              <p:cNvSpPr>
                <a:spLocks noChangeArrowheads="1"/>
              </p:cNvSpPr>
              <p:nvPr/>
            </p:nvSpPr>
            <p:spPr bwMode="auto">
              <a:xfrm>
                <a:off x="4169226" y="5410200"/>
                <a:ext cx="707574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B0F0"/>
                    </a:solidFill>
                  </a:rPr>
                  <a:t>cyan</a:t>
                </a:r>
                <a:endParaRPr lang="en-US" sz="1600" i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3" name="Rectangle 4"/>
              <p:cNvSpPr>
                <a:spLocks noChangeArrowheads="1"/>
              </p:cNvSpPr>
              <p:nvPr/>
            </p:nvSpPr>
            <p:spPr bwMode="auto">
              <a:xfrm>
                <a:off x="5304968" y="5410200"/>
                <a:ext cx="714832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0000FF"/>
                    </a:solidFill>
                  </a:rPr>
                  <a:t>blue</a:t>
                </a:r>
                <a:endParaRPr lang="en-US" sz="1600" i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4" name="Rectangle 4"/>
              <p:cNvSpPr>
                <a:spLocks noChangeArrowheads="1"/>
              </p:cNvSpPr>
              <p:nvPr/>
            </p:nvSpPr>
            <p:spPr bwMode="auto">
              <a:xfrm>
                <a:off x="7674429" y="5410200"/>
                <a:ext cx="533400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red</a:t>
                </a:r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Rectangle 4"/>
              <p:cNvSpPr>
                <a:spLocks noChangeArrowheads="1"/>
              </p:cNvSpPr>
              <p:nvPr/>
            </p:nvSpPr>
            <p:spPr bwMode="auto">
              <a:xfrm>
                <a:off x="6288310" y="5410200"/>
                <a:ext cx="1026890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3399"/>
                    </a:solidFill>
                  </a:rPr>
                  <a:t>magenta</a:t>
                </a:r>
                <a:endParaRPr lang="en-US" sz="1600" i="1" dirty="0">
                  <a:solidFill>
                    <a:srgbClr val="FF3399"/>
                  </a:solidFill>
                </a:endParaRPr>
              </a:p>
            </p:txBody>
          </p:sp>
          <p:sp>
            <p:nvSpPr>
              <p:cNvPr id="27" name="Rectangle 4"/>
              <p:cNvSpPr>
                <a:spLocks noChangeArrowheads="1"/>
              </p:cNvSpPr>
              <p:nvPr/>
            </p:nvSpPr>
            <p:spPr bwMode="auto">
              <a:xfrm>
                <a:off x="838200" y="5410200"/>
                <a:ext cx="533400" cy="3105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red</a:t>
                </a:r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</a:t>
            </a:r>
            <a:r>
              <a:rPr lang="en-US" dirty="0" err="1" smtClean="0"/>
              <a:t>SaturationYUV</a:t>
            </a:r>
            <a:r>
              <a:rPr lang="en-US" dirty="0" smtClean="0"/>
              <a:t> control by Hue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27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990600"/>
            <a:ext cx="82296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CC"/>
                </a:solidFill>
              </a:rPr>
              <a:t>Principle of Saturation control by Hue using the Comb function: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Limiting red faces: </a:t>
            </a:r>
            <a:r>
              <a:rPr lang="en-US" sz="1800" dirty="0" smtClean="0">
                <a:solidFill>
                  <a:schemeClr val="tx1"/>
                </a:solidFill>
              </a:rPr>
              <a:t>Human faces becomes reddish when saturation is too much. Could be better tuned with face detection.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CC"/>
                </a:solidFill>
              </a:rPr>
              <a:t> Boost of vegetation and sky:</a:t>
            </a:r>
            <a:r>
              <a:rPr lang="en-US" sz="1800" dirty="0" smtClean="0">
                <a:solidFill>
                  <a:schemeClr val="tx1"/>
                </a:solidFill>
              </a:rPr>
              <a:t> Better if we detect outdoor image, thanks to WB information.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37321" y="2514600"/>
            <a:ext cx="8669357" cy="2963839"/>
            <a:chOff x="228600" y="2582839"/>
            <a:chExt cx="8669357" cy="3048000"/>
          </a:xfrm>
        </p:grpSpPr>
        <p:pic>
          <p:nvPicPr>
            <p:cNvPr id="97282" name="Picture 2" descr="C:\Documents and Settings\nroux\Desktop\combhue.png"/>
            <p:cNvPicPr>
              <a:picLocks noChangeAspect="1" noChangeArrowheads="1"/>
            </p:cNvPicPr>
            <p:nvPr/>
          </p:nvPicPr>
          <p:blipFill>
            <a:blip r:embed="rId3" cstate="print"/>
            <a:srcRect l="7296" t="49935" r="7583" b="17815"/>
            <a:stretch>
              <a:fillRect/>
            </a:stretch>
          </p:blipFill>
          <p:spPr bwMode="auto">
            <a:xfrm>
              <a:off x="228600" y="2743200"/>
              <a:ext cx="8595815" cy="2362200"/>
            </a:xfrm>
            <a:prstGeom prst="rect">
              <a:avLst/>
            </a:prstGeom>
            <a:noFill/>
          </p:spPr>
        </p:pic>
        <p:pic>
          <p:nvPicPr>
            <p:cNvPr id="7" name="Picture 4" descr="C:\Documents and Settings\nroux\Desktop\H_sweep.jpg"/>
            <p:cNvPicPr>
              <a:picLocks noChangeAspect="1" noChangeArrowheads="1"/>
            </p:cNvPicPr>
            <p:nvPr/>
          </p:nvPicPr>
          <p:blipFill>
            <a:blip r:embed="rId4" cstate="print">
              <a:lum contrast="62000"/>
            </a:blip>
            <a:srcRect/>
            <a:stretch>
              <a:fillRect/>
            </a:stretch>
          </p:blipFill>
          <p:spPr bwMode="auto">
            <a:xfrm>
              <a:off x="747216" y="5173639"/>
              <a:ext cx="7848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7071816" y="4487839"/>
              <a:ext cx="18261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800" b="1" i="1" u="sng" dirty="0" smtClean="0">
                  <a:solidFill>
                    <a:schemeClr val="tx1"/>
                  </a:solidFill>
                </a:rPr>
                <a:t>Hue channel in</a:t>
              </a:r>
              <a:endParaRPr lang="en-GB" sz="1800" b="1" i="1" u="sng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99616" y="2659039"/>
              <a:ext cx="24531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800" b="1" i="1" u="sng" dirty="0" smtClean="0">
                  <a:solidFill>
                    <a:schemeClr val="tx1"/>
                  </a:solidFill>
                </a:rPr>
                <a:t>Saturation</a:t>
              </a:r>
              <a:r>
                <a:rPr lang="en-US" sz="1800" b="1" i="1" baseline="-25000" dirty="0" smtClean="0">
                  <a:solidFill>
                    <a:schemeClr val="tx1"/>
                  </a:solidFill>
                </a:rPr>
                <a:t>YUV</a:t>
              </a:r>
              <a:r>
                <a:rPr lang="en-US" sz="1800" b="1" i="1" u="sng" dirty="0" smtClean="0">
                  <a:solidFill>
                    <a:schemeClr val="tx1"/>
                  </a:solidFill>
                </a:rPr>
                <a:t> gain</a:t>
              </a:r>
              <a:endParaRPr lang="en-GB" sz="1800" b="1" i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rot="16200000" flipV="1">
              <a:off x="-503181" y="3846575"/>
              <a:ext cx="2527473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747216" y="4259239"/>
              <a:ext cx="7985121" cy="9532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Rectangle 13"/>
          <p:cNvSpPr/>
          <p:nvPr/>
        </p:nvSpPr>
        <p:spPr>
          <a:xfrm>
            <a:off x="304800" y="5486400"/>
            <a:ext cx="85344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This empirical curve seems to fit with most scene.</a:t>
            </a:r>
            <a:r>
              <a:rPr lang="en-GB" sz="1800" dirty="0" smtClean="0">
                <a:solidFill>
                  <a:schemeClr val="tx1"/>
                </a:solidFill>
              </a:rPr>
              <a:t/>
            </a:r>
            <a:br>
              <a:rPr lang="en-GB" sz="1800" dirty="0" smtClean="0">
                <a:solidFill>
                  <a:schemeClr val="tx1"/>
                </a:solidFill>
              </a:rPr>
            </a:br>
            <a:r>
              <a:rPr lang="en-GB" sz="1600" dirty="0" smtClean="0">
                <a:solidFill>
                  <a:schemeClr val="tx1"/>
                </a:solidFill>
              </a:rPr>
              <a:t>To enhance this selective saturation relative to Hue, we need to detect gamut locus, statistics that is not part of this </a:t>
            </a:r>
            <a:r>
              <a:rPr lang="en-GB" sz="1600" dirty="0" err="1" smtClean="0">
                <a:solidFill>
                  <a:schemeClr val="tx1"/>
                </a:solidFill>
              </a:rPr>
              <a:t>algo</a:t>
            </a:r>
            <a:r>
              <a:rPr lang="en-GB" sz="1600" dirty="0" smtClean="0">
                <a:solidFill>
                  <a:schemeClr val="tx1"/>
                </a:solidFill>
              </a:rPr>
              <a:t>, and could also use WB.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9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11- Micro-architecture (RGB domain, half)</a:t>
            </a:r>
            <a:endParaRPr lang="en-US" sz="2800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28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313" name="Group 312"/>
          <p:cNvGrpSpPr/>
          <p:nvPr/>
        </p:nvGrpSpPr>
        <p:grpSpPr>
          <a:xfrm>
            <a:off x="228600" y="990605"/>
            <a:ext cx="8686800" cy="5219730"/>
            <a:chOff x="228600" y="990605"/>
            <a:chExt cx="8686800" cy="5219730"/>
          </a:xfrm>
        </p:grpSpPr>
        <p:grpSp>
          <p:nvGrpSpPr>
            <p:cNvPr id="227" name="Group 96"/>
            <p:cNvGrpSpPr/>
            <p:nvPr/>
          </p:nvGrpSpPr>
          <p:grpSpPr>
            <a:xfrm>
              <a:off x="228600" y="990605"/>
              <a:ext cx="8686800" cy="5219730"/>
              <a:chOff x="70828" y="640080"/>
              <a:chExt cx="9132909" cy="5850833"/>
            </a:xfrm>
          </p:grpSpPr>
          <p:cxnSp>
            <p:nvCxnSpPr>
              <p:cNvPr id="231" name="Elbow Connector 230"/>
              <p:cNvCxnSpPr/>
              <p:nvPr/>
            </p:nvCxnSpPr>
            <p:spPr bwMode="auto">
              <a:xfrm>
                <a:off x="70828" y="4142038"/>
                <a:ext cx="9132909" cy="1780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32" name="Elbow Connector 231"/>
              <p:cNvCxnSpPr/>
              <p:nvPr/>
            </p:nvCxnSpPr>
            <p:spPr bwMode="auto">
              <a:xfrm>
                <a:off x="1483826" y="2176771"/>
                <a:ext cx="408119" cy="1597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33" name="Straight Arrow Connector 232"/>
              <p:cNvCxnSpPr/>
              <p:nvPr/>
            </p:nvCxnSpPr>
            <p:spPr bwMode="auto">
              <a:xfrm>
                <a:off x="1368070" y="3278505"/>
                <a:ext cx="533400" cy="1588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234" name="Group 134"/>
              <p:cNvGrpSpPr/>
              <p:nvPr/>
            </p:nvGrpSpPr>
            <p:grpSpPr>
              <a:xfrm>
                <a:off x="1792538" y="2744304"/>
                <a:ext cx="2667000" cy="942104"/>
                <a:chOff x="2959179" y="4793781"/>
                <a:chExt cx="2667000" cy="942104"/>
              </a:xfrm>
              <a:solidFill>
                <a:schemeClr val="bg1"/>
              </a:solidFill>
            </p:grpSpPr>
            <p:sp>
              <p:nvSpPr>
                <p:cNvPr id="306" name="Rectangle 305"/>
                <p:cNvSpPr/>
                <p:nvPr/>
              </p:nvSpPr>
              <p:spPr bwMode="auto">
                <a:xfrm>
                  <a:off x="2982993" y="4851732"/>
                  <a:ext cx="2643186" cy="87810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307" name="Picture 3" descr="C:\NrPhoto\ColorVibrancy2\Valu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383042" y="4948887"/>
                  <a:ext cx="2219326" cy="485172"/>
                </a:xfrm>
                <a:prstGeom prst="rect">
                  <a:avLst/>
                </a:prstGeom>
                <a:grpFill/>
              </p:spPr>
            </p:pic>
            <p:sp>
              <p:nvSpPr>
                <p:cNvPr id="308" name="TextBox 307"/>
                <p:cNvSpPr txBox="1"/>
                <p:nvPr/>
              </p:nvSpPr>
              <p:spPr>
                <a:xfrm>
                  <a:off x="4074753" y="5397331"/>
                  <a:ext cx="15488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b="1" dirty="0" smtClean="0">
                      <a:solidFill>
                        <a:srgbClr val="0000CC"/>
                      </a:solidFill>
                    </a:rPr>
                    <a:t>Luminance</a:t>
                  </a:r>
                  <a:r>
                    <a:rPr lang="en-GB" sz="1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2959179" y="4793781"/>
                  <a:ext cx="7072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20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  <a:endParaRPr lang="en-GB" sz="20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310" name="Straight Arrow Connector 309"/>
                <p:cNvCxnSpPr/>
                <p:nvPr/>
              </p:nvCxnSpPr>
              <p:spPr bwMode="auto">
                <a:xfrm rot="5400000" flipH="1" flipV="1">
                  <a:off x="3405349" y="5126288"/>
                  <a:ext cx="5110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311" name="Straight Arrow Connector 310"/>
                <p:cNvCxnSpPr/>
                <p:nvPr/>
              </p:nvCxnSpPr>
              <p:spPr bwMode="auto">
                <a:xfrm flipV="1">
                  <a:off x="3664822" y="5373064"/>
                  <a:ext cx="189230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cxnSp>
            <p:nvCxnSpPr>
              <p:cNvPr id="238" name="Shape 102"/>
              <p:cNvCxnSpPr/>
              <p:nvPr/>
            </p:nvCxnSpPr>
            <p:spPr bwMode="auto">
              <a:xfrm>
                <a:off x="1483826" y="1152835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40" name="Rectangle 239"/>
              <p:cNvSpPr/>
              <p:nvPr/>
            </p:nvSpPr>
            <p:spPr bwMode="auto">
              <a:xfrm>
                <a:off x="1814528" y="685800"/>
                <a:ext cx="2591966" cy="89725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41" name="Picture 2" descr="C:\Documents and Settings\nroux\Desktop\combhu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296" t="49935" r="11316" b="17815"/>
              <a:stretch>
                <a:fillRect/>
              </a:stretch>
            </p:blipFill>
            <p:spPr bwMode="auto">
              <a:xfrm>
                <a:off x="2434870" y="792480"/>
                <a:ext cx="1843529" cy="453650"/>
              </a:xfrm>
              <a:prstGeom prst="rect">
                <a:avLst/>
              </a:prstGeom>
              <a:noFill/>
            </p:spPr>
          </p:pic>
          <p:sp>
            <p:nvSpPr>
              <p:cNvPr id="242" name="TextBox 241"/>
              <p:cNvSpPr txBox="1"/>
              <p:nvPr/>
            </p:nvSpPr>
            <p:spPr>
              <a:xfrm>
                <a:off x="3549796" y="1249680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 smtClean="0">
                    <a:solidFill>
                      <a:srgbClr val="0000CC"/>
                    </a:solidFill>
                  </a:rPr>
                  <a:t>Hue</a:t>
                </a:r>
                <a:r>
                  <a:rPr lang="en-GB" sz="1600" b="1" i="1" baseline="-25000" dirty="0" smtClean="0">
                    <a:solidFill>
                      <a:srgbClr val="0000CC"/>
                    </a:solidFill>
                  </a:rPr>
                  <a:t>HSV</a:t>
                </a:r>
                <a:endParaRPr lang="en-GB" sz="1600" b="1" i="1" baseline="-250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88450" y="640080"/>
                <a:ext cx="6880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 smtClean="0">
                    <a:solidFill>
                      <a:srgbClr val="0000CC"/>
                    </a:solidFill>
                  </a:rPr>
                  <a:t>S</a:t>
                </a:r>
                <a:r>
                  <a:rPr lang="en-GB" sz="2000" b="1" baseline="-25000" dirty="0" smtClean="0">
                    <a:solidFill>
                      <a:srgbClr val="0000CC"/>
                    </a:solidFill>
                  </a:rPr>
                  <a:t>Max</a:t>
                </a:r>
                <a:endParaRPr lang="en-GB" sz="2000" b="1" baseline="-25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244" name="Straight Arrow Connector 243"/>
              <p:cNvCxnSpPr/>
              <p:nvPr/>
            </p:nvCxnSpPr>
            <p:spPr bwMode="auto">
              <a:xfrm rot="5400000" flipH="1" flipV="1">
                <a:off x="2289729" y="983378"/>
                <a:ext cx="534195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45" name="Straight Arrow Connector 244"/>
              <p:cNvCxnSpPr/>
              <p:nvPr/>
            </p:nvCxnSpPr>
            <p:spPr bwMode="auto">
              <a:xfrm flipV="1">
                <a:off x="2561172" y="1244125"/>
                <a:ext cx="1814030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46" name="Shape 108"/>
              <p:cNvCxnSpPr>
                <a:stCxn id="240" idx="3"/>
                <a:endCxn id="261" idx="0"/>
              </p:cNvCxnSpPr>
              <p:nvPr/>
            </p:nvCxnSpPr>
            <p:spPr bwMode="auto">
              <a:xfrm>
                <a:off x="4406493" y="1134428"/>
                <a:ext cx="823555" cy="786857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47" name="Shape 113"/>
              <p:cNvCxnSpPr>
                <a:stCxn id="306" idx="3"/>
                <a:endCxn id="261" idx="2"/>
              </p:cNvCxnSpPr>
              <p:nvPr/>
            </p:nvCxnSpPr>
            <p:spPr bwMode="auto">
              <a:xfrm flipV="1">
                <a:off x="4459538" y="2397535"/>
                <a:ext cx="770510" cy="843772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48" name="Elbow Connector 247"/>
              <p:cNvCxnSpPr>
                <a:stCxn id="300" idx="3"/>
                <a:endCxn id="261" idx="1"/>
              </p:cNvCxnSpPr>
              <p:nvPr/>
            </p:nvCxnSpPr>
            <p:spPr bwMode="auto">
              <a:xfrm flipV="1">
                <a:off x="4439521" y="2159410"/>
                <a:ext cx="438102" cy="2096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250" name="Group 162"/>
              <p:cNvGrpSpPr/>
              <p:nvPr/>
            </p:nvGrpSpPr>
            <p:grpSpPr>
              <a:xfrm>
                <a:off x="1818904" y="1725930"/>
                <a:ext cx="2620616" cy="871151"/>
                <a:chOff x="3322016" y="2133600"/>
                <a:chExt cx="2620616" cy="871151"/>
              </a:xfrm>
              <a:solidFill>
                <a:schemeClr val="bg1"/>
              </a:solidFill>
            </p:grpSpPr>
            <p:sp>
              <p:nvSpPr>
                <p:cNvPr id="300" name="Rectangle 299"/>
                <p:cNvSpPr/>
                <p:nvPr/>
              </p:nvSpPr>
              <p:spPr bwMode="auto">
                <a:xfrm>
                  <a:off x="3322016" y="2133600"/>
                  <a:ext cx="2620616" cy="871151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301" name="Picture 2" descr="C:\NrPhoto\ColorVibrancy2\satLut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contrast="20000"/>
                </a:blip>
                <a:srcRect l="8044" t="58757" r="7491" b="6065"/>
                <a:stretch>
                  <a:fillRect/>
                </a:stretch>
              </p:blipFill>
              <p:spPr bwMode="auto">
                <a:xfrm>
                  <a:off x="3970578" y="2240280"/>
                  <a:ext cx="1832777" cy="477354"/>
                </a:xfrm>
                <a:prstGeom prst="rect">
                  <a:avLst/>
                </a:prstGeom>
                <a:grpFill/>
              </p:spPr>
            </p:pic>
            <p:sp>
              <p:nvSpPr>
                <p:cNvPr id="302" name="TextBox 301"/>
                <p:cNvSpPr txBox="1"/>
                <p:nvPr/>
              </p:nvSpPr>
              <p:spPr>
                <a:xfrm>
                  <a:off x="4452332" y="2661754"/>
                  <a:ext cx="14814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1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303" name="TextBox 302"/>
                <p:cNvSpPr txBox="1"/>
                <p:nvPr/>
              </p:nvSpPr>
              <p:spPr>
                <a:xfrm>
                  <a:off x="3342798" y="2160270"/>
                  <a:ext cx="5838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20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304" name="Straight Arrow Connector 303"/>
                <p:cNvCxnSpPr/>
                <p:nvPr/>
              </p:nvCxnSpPr>
              <p:spPr bwMode="auto">
                <a:xfrm rot="5400000" flipH="1" flipV="1">
                  <a:off x="3819243" y="2418236"/>
                  <a:ext cx="5083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305" name="Straight Arrow Connector 304"/>
                <p:cNvCxnSpPr/>
                <p:nvPr/>
              </p:nvCxnSpPr>
              <p:spPr bwMode="auto">
                <a:xfrm flipV="1">
                  <a:off x="4076913" y="2666837"/>
                  <a:ext cx="183408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252" name="Group 226"/>
              <p:cNvGrpSpPr/>
              <p:nvPr/>
            </p:nvGrpSpPr>
            <p:grpSpPr>
              <a:xfrm>
                <a:off x="758469" y="643673"/>
                <a:ext cx="769182" cy="939381"/>
                <a:chOff x="381000" y="2997369"/>
                <a:chExt cx="1203996" cy="990988"/>
              </a:xfrm>
            </p:grpSpPr>
            <p:sp>
              <p:nvSpPr>
                <p:cNvPr id="298" name="Rectangle 297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381000" y="2997369"/>
                  <a:ext cx="120399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H</a:t>
                  </a:r>
                  <a:r>
                    <a:rPr lang="en-GB" sz="18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SV</a:t>
                  </a:r>
                  <a:endParaRPr lang="en-GB" sz="18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253" name="Group 233"/>
              <p:cNvGrpSpPr/>
              <p:nvPr/>
            </p:nvGrpSpPr>
            <p:grpSpPr>
              <a:xfrm>
                <a:off x="758470" y="1697354"/>
                <a:ext cx="769182" cy="866775"/>
                <a:chOff x="381000" y="3019142"/>
                <a:chExt cx="1203996" cy="861639"/>
              </a:xfrm>
            </p:grpSpPr>
            <p:sp>
              <p:nvSpPr>
                <p:cNvPr id="296" name="Rectangle 295"/>
                <p:cNvSpPr/>
                <p:nvPr/>
              </p:nvSpPr>
              <p:spPr bwMode="auto">
                <a:xfrm>
                  <a:off x="449597" y="3019142"/>
                  <a:ext cx="1066800" cy="861639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381000" y="3028613"/>
                  <a:ext cx="1203996" cy="795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YRGB </a:t>
                  </a:r>
                  <a:br>
                    <a:rPr lang="en-GB" sz="14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Sat</a:t>
                  </a:r>
                  <a:r>
                    <a:rPr lang="en-GB" sz="1400" b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14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54" name="Elbow Connector 253"/>
              <p:cNvCxnSpPr/>
              <p:nvPr/>
            </p:nvCxnSpPr>
            <p:spPr bwMode="auto">
              <a:xfrm>
                <a:off x="453669" y="2122797"/>
                <a:ext cx="360855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55" name="Shape 238"/>
              <p:cNvCxnSpPr/>
              <p:nvPr/>
            </p:nvCxnSpPr>
            <p:spPr bwMode="auto">
              <a:xfrm rot="5400000" flipH="1" flipV="1">
                <a:off x="-1380664" y="2855770"/>
                <a:ext cx="4004951" cy="360967"/>
              </a:xfrm>
              <a:prstGeom prst="bentConnector3">
                <a:avLst>
                  <a:gd name="adj1" fmla="val 100103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56" name="Straight Arrow Connector 255"/>
              <p:cNvCxnSpPr/>
              <p:nvPr/>
            </p:nvCxnSpPr>
            <p:spPr bwMode="auto">
              <a:xfrm rot="5400000" flipH="1" flipV="1">
                <a:off x="795185" y="2902056"/>
                <a:ext cx="692159" cy="3591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57" name="Rectangle 256"/>
              <p:cNvSpPr/>
              <p:nvPr/>
            </p:nvSpPr>
            <p:spPr>
              <a:xfrm>
                <a:off x="130565" y="3936323"/>
                <a:ext cx="943966" cy="4326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2000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8" name="Group 233"/>
              <p:cNvGrpSpPr/>
              <p:nvPr/>
            </p:nvGrpSpPr>
            <p:grpSpPr>
              <a:xfrm>
                <a:off x="758470" y="2821305"/>
                <a:ext cx="769182" cy="902732"/>
                <a:chOff x="381000" y="2971800"/>
                <a:chExt cx="1203996" cy="902732"/>
              </a:xfrm>
            </p:grpSpPr>
            <p:sp>
              <p:nvSpPr>
                <p:cNvPr id="294" name="Rectangle 293"/>
                <p:cNvSpPr/>
                <p:nvPr/>
              </p:nvSpPr>
              <p:spPr bwMode="auto">
                <a:xfrm>
                  <a:off x="449597" y="2971800"/>
                  <a:ext cx="1066800" cy="8382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381000" y="2997369"/>
                  <a:ext cx="1203996" cy="877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4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Y</a:t>
                  </a:r>
                  <a:endParaRPr lang="en-GB" sz="18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sp>
            <p:nvSpPr>
              <p:cNvPr id="259" name="Rectangle 258"/>
              <p:cNvSpPr/>
              <p:nvPr/>
            </p:nvSpPr>
            <p:spPr>
              <a:xfrm>
                <a:off x="8242378" y="3949791"/>
                <a:ext cx="801131" cy="448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200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0" name="Shape 238"/>
              <p:cNvCxnSpPr/>
              <p:nvPr/>
            </p:nvCxnSpPr>
            <p:spPr bwMode="auto">
              <a:xfrm>
                <a:off x="453672" y="3268980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61" name="Rectangle 260"/>
              <p:cNvSpPr/>
              <p:nvPr/>
            </p:nvSpPr>
            <p:spPr bwMode="auto">
              <a:xfrm>
                <a:off x="4877622" y="1921284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4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3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cxnSp>
            <p:nvCxnSpPr>
              <p:cNvPr id="262" name="Elbow Connector 137"/>
              <p:cNvCxnSpPr/>
              <p:nvPr/>
            </p:nvCxnSpPr>
            <p:spPr bwMode="auto">
              <a:xfrm rot="16200000" flipH="1">
                <a:off x="1172267" y="5392075"/>
                <a:ext cx="611365" cy="748884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63" name="Shape 102"/>
              <p:cNvCxnSpPr/>
              <p:nvPr/>
            </p:nvCxnSpPr>
            <p:spPr bwMode="auto">
              <a:xfrm>
                <a:off x="1444273" y="5046667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64" name="Shape 108"/>
              <p:cNvCxnSpPr>
                <a:endCxn id="276" idx="0"/>
              </p:cNvCxnSpPr>
              <p:nvPr/>
            </p:nvCxnSpPr>
            <p:spPr bwMode="auto">
              <a:xfrm>
                <a:off x="4351848" y="5040957"/>
                <a:ext cx="1029777" cy="245418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265" name="Group 226"/>
              <p:cNvGrpSpPr/>
              <p:nvPr/>
            </p:nvGrpSpPr>
            <p:grpSpPr>
              <a:xfrm>
                <a:off x="718916" y="4537505"/>
                <a:ext cx="769182" cy="939381"/>
                <a:chOff x="381000" y="2997369"/>
                <a:chExt cx="1203996" cy="990988"/>
              </a:xfrm>
            </p:grpSpPr>
            <p:sp>
              <p:nvSpPr>
                <p:cNvPr id="292" name="Rectangle 291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81000" y="2997369"/>
                  <a:ext cx="1203996" cy="974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HS</a:t>
                  </a:r>
                  <a:r>
                    <a:rPr lang="en-GB" sz="18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V</a:t>
                  </a:r>
                  <a:endParaRPr lang="en-GB" sz="18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66" name="Shape 238"/>
              <p:cNvCxnSpPr/>
              <p:nvPr/>
            </p:nvCxnSpPr>
            <p:spPr bwMode="auto">
              <a:xfrm>
                <a:off x="440973" y="5016503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67" name="Elbow Connector 137"/>
              <p:cNvCxnSpPr>
                <a:endCxn id="276" idx="2"/>
              </p:cNvCxnSpPr>
              <p:nvPr/>
            </p:nvCxnSpPr>
            <p:spPr bwMode="auto">
              <a:xfrm flipV="1">
                <a:off x="4384874" y="5762625"/>
                <a:ext cx="996751" cy="305411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69" name="TextBox 268"/>
              <p:cNvSpPr txBox="1"/>
              <p:nvPr/>
            </p:nvSpPr>
            <p:spPr>
              <a:xfrm>
                <a:off x="6640113" y="3629557"/>
                <a:ext cx="1460499" cy="898677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3138"/>
                <a:r>
                  <a:rPr lang="en-US" sz="1600" b="1" dirty="0" smtClean="0">
                    <a:solidFill>
                      <a:srgbClr val="0000CC"/>
                    </a:solidFill>
                  </a:rPr>
                  <a:t>HSV</a:t>
                </a:r>
                <a:br>
                  <a:rPr lang="en-US" sz="1600" b="1" dirty="0" smtClean="0">
                    <a:solidFill>
                      <a:srgbClr val="0000CC"/>
                    </a:solidFill>
                  </a:rPr>
                </a:br>
                <a:r>
                  <a:rPr lang="en-US" sz="1600" b="1" dirty="0" smtClean="0">
                    <a:solidFill>
                      <a:srgbClr val="0000CC"/>
                    </a:solidFill>
                  </a:rPr>
                  <a:t>Saturation</a:t>
                </a:r>
                <a:br>
                  <a:rPr lang="en-US" sz="1600" b="1" dirty="0" smtClean="0">
                    <a:solidFill>
                      <a:srgbClr val="0000CC"/>
                    </a:solidFill>
                  </a:rPr>
                </a:br>
                <a:r>
                  <a:rPr lang="en-US" sz="1600" b="1" dirty="0" smtClean="0">
                    <a:solidFill>
                      <a:srgbClr val="0000CC"/>
                    </a:solidFill>
                  </a:rPr>
                  <a:t>in RGB</a:t>
                </a:r>
                <a:endParaRPr lang="en-GB" sz="16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5678754" y="2092112"/>
                <a:ext cx="1479547" cy="8279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1400" b="1" i="1" baseline="-25000" dirty="0" smtClean="0">
                    <a:solidFill>
                      <a:srgbClr val="452A7A"/>
                    </a:solidFill>
                  </a:rPr>
                  <a:t>YUV</a:t>
                </a:r>
                <a:endParaRPr lang="en-GB" sz="1400" i="1" baseline="-25000" dirty="0">
                  <a:solidFill>
                    <a:srgbClr val="452A7A"/>
                  </a:solidFill>
                </a:endParaRPr>
              </a:p>
            </p:txBody>
          </p:sp>
          <p:grpSp>
            <p:nvGrpSpPr>
              <p:cNvPr id="271" name="Group 83"/>
              <p:cNvGrpSpPr/>
              <p:nvPr/>
            </p:nvGrpSpPr>
            <p:grpSpPr>
              <a:xfrm>
                <a:off x="1752985" y="5586576"/>
                <a:ext cx="2653217" cy="904337"/>
                <a:chOff x="2211996" y="5523073"/>
                <a:chExt cx="2653217" cy="904337"/>
              </a:xfrm>
            </p:grpSpPr>
            <p:sp>
              <p:nvSpPr>
                <p:cNvPr id="286" name="Rectangle 285"/>
                <p:cNvSpPr/>
                <p:nvPr/>
              </p:nvSpPr>
              <p:spPr bwMode="auto">
                <a:xfrm>
                  <a:off x="2238362" y="5556259"/>
                  <a:ext cx="2620616" cy="871151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3383717" y="6084413"/>
                  <a:ext cx="14814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1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2211996" y="5523073"/>
                  <a:ext cx="5838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2000" b="1" baseline="-25000" dirty="0" smtClean="0">
                    <a:solidFill>
                      <a:srgbClr val="0000CC"/>
                    </a:solidFill>
                  </a:endParaRPr>
                </a:p>
              </p:txBody>
            </p:sp>
            <p:pic>
              <p:nvPicPr>
                <p:cNvPr id="289" name="Picture 2" descr="C:\Documents and Settings\nroux\Desktop\darkSat_Sat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/>
                </a:blip>
                <a:srcRect l="8662" t="54140" r="8823" b="3604"/>
                <a:stretch>
                  <a:fillRect/>
                </a:stretch>
              </p:blipFill>
              <p:spPr bwMode="auto">
                <a:xfrm>
                  <a:off x="2908300" y="5727700"/>
                  <a:ext cx="1828800" cy="421749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90" name="Straight Arrow Connector 289"/>
                <p:cNvCxnSpPr/>
                <p:nvPr/>
              </p:nvCxnSpPr>
              <p:spPr bwMode="auto">
                <a:xfrm flipV="1">
                  <a:off x="2993259" y="6089496"/>
                  <a:ext cx="1834081" cy="1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291" name="Straight Arrow Connector 290"/>
                <p:cNvCxnSpPr/>
                <p:nvPr/>
              </p:nvCxnSpPr>
              <p:spPr bwMode="auto">
                <a:xfrm rot="5400000" flipH="1" flipV="1">
                  <a:off x="2735589" y="5840895"/>
                  <a:ext cx="508312" cy="1588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272" name="Group 84"/>
              <p:cNvGrpSpPr/>
              <p:nvPr/>
            </p:nvGrpSpPr>
            <p:grpSpPr>
              <a:xfrm>
                <a:off x="1763489" y="4569078"/>
                <a:ext cx="2661796" cy="912988"/>
                <a:chOff x="2222500" y="4505575"/>
                <a:chExt cx="2661796" cy="912988"/>
              </a:xfrm>
            </p:grpSpPr>
            <p:sp>
              <p:nvSpPr>
                <p:cNvPr id="280" name="Rectangle 279"/>
                <p:cNvSpPr/>
                <p:nvPr/>
              </p:nvSpPr>
              <p:spPr bwMode="auto">
                <a:xfrm>
                  <a:off x="2292330" y="4505575"/>
                  <a:ext cx="2591966" cy="89725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3977275" y="5080009"/>
                  <a:ext cx="8531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b="1" dirty="0" smtClean="0">
                      <a:solidFill>
                        <a:srgbClr val="0000CC"/>
                      </a:solidFill>
                    </a:rPr>
                    <a:t>Hue</a:t>
                  </a:r>
                  <a:r>
                    <a:rPr lang="en-GB" sz="1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16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2222500" y="4521200"/>
                  <a:ext cx="6880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20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</a:p>
              </p:txBody>
            </p:sp>
            <p:pic>
              <p:nvPicPr>
                <p:cNvPr id="283" name="Picture 3" descr="C:\Documents and Settings\nroux\Desktop\darkSat_H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lum/>
                </a:blip>
                <a:srcRect l="9574" t="54066" r="8367" b="3736"/>
                <a:stretch>
                  <a:fillRect/>
                </a:stretch>
              </p:blipFill>
              <p:spPr bwMode="auto">
                <a:xfrm>
                  <a:off x="2909888" y="4676775"/>
                  <a:ext cx="1828799" cy="462281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84" name="Straight Arrow Connector 283"/>
                <p:cNvCxnSpPr/>
                <p:nvPr/>
              </p:nvCxnSpPr>
              <p:spPr bwMode="auto">
                <a:xfrm flipV="1">
                  <a:off x="2980630" y="5074454"/>
                  <a:ext cx="1814030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285" name="Straight Arrow Connector 284"/>
                <p:cNvCxnSpPr/>
                <p:nvPr/>
              </p:nvCxnSpPr>
              <p:spPr bwMode="auto">
                <a:xfrm rot="5400000" flipH="1" flipV="1">
                  <a:off x="2709187" y="4813707"/>
                  <a:ext cx="534195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273" name="Rectangle 272"/>
              <p:cNvSpPr/>
              <p:nvPr/>
            </p:nvSpPr>
            <p:spPr>
              <a:xfrm>
                <a:off x="4038600" y="5562600"/>
                <a:ext cx="3449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 smtClean="0">
                    <a:solidFill>
                      <a:srgbClr val="0000CC"/>
                    </a:solidFill>
                  </a:rPr>
                  <a:t>*</a:t>
                </a:r>
                <a:endParaRPr lang="en-GB" dirty="0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4114800" y="1676400"/>
                <a:ext cx="3449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 smtClean="0">
                    <a:solidFill>
                      <a:srgbClr val="0000CC"/>
                    </a:solidFill>
                  </a:rPr>
                  <a:t>*</a:t>
                </a:r>
                <a:endParaRPr lang="en-GB" dirty="0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680200" y="685800"/>
                <a:ext cx="2463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0000CC"/>
                    </a:solidFill>
                  </a:rPr>
                  <a:t>*</a:t>
                </a:r>
                <a:r>
                  <a:rPr lang="en-GB" sz="1400" b="1" dirty="0" smtClean="0">
                    <a:solidFill>
                      <a:srgbClr val="0000CC"/>
                    </a:solidFill>
                  </a:rPr>
                  <a:t>Clip of saturation factor is done at LUT generation.</a:t>
                </a:r>
                <a:endParaRPr lang="en-GB" sz="1600" dirty="0"/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5029200" y="5286375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4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3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7120793" y="5081588"/>
                <a:ext cx="1479547" cy="839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1400" b="1" i="1" baseline="-25000" dirty="0" smtClean="0">
                    <a:solidFill>
                      <a:srgbClr val="452A7A"/>
                    </a:solidFill>
                  </a:rPr>
                  <a:t>HSV</a:t>
                </a:r>
                <a:endParaRPr lang="en-GB" sz="1400" i="1" baseline="-25000" dirty="0">
                  <a:solidFill>
                    <a:srgbClr val="452A7A"/>
                  </a:solidFill>
                </a:endParaRPr>
              </a:p>
            </p:txBody>
          </p:sp>
          <p:cxnSp>
            <p:nvCxnSpPr>
              <p:cNvPr id="278" name="Elbow Connector 111"/>
              <p:cNvCxnSpPr>
                <a:stCxn id="269" idx="2"/>
                <a:endCxn id="276" idx="3"/>
              </p:cNvCxnSpPr>
              <p:nvPr/>
            </p:nvCxnSpPr>
            <p:spPr bwMode="auto">
              <a:xfrm rot="5400000">
                <a:off x="6054074" y="4208211"/>
                <a:ext cx="996267" cy="1636313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arrow" w="sm" len="sm"/>
                <a:tailEnd type="none" w="sm" len="sm"/>
              </a:ln>
              <a:effectLst/>
            </p:spPr>
          </p:cxnSp>
          <p:cxnSp>
            <p:nvCxnSpPr>
              <p:cNvPr id="279" name="Shape 278"/>
              <p:cNvCxnSpPr>
                <a:stCxn id="261" idx="3"/>
                <a:endCxn id="230" idx="0"/>
              </p:cNvCxnSpPr>
              <p:nvPr/>
            </p:nvCxnSpPr>
            <p:spPr bwMode="auto">
              <a:xfrm>
                <a:off x="5582472" y="2159410"/>
                <a:ext cx="126277" cy="1470147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sp>
          <p:nvSpPr>
            <p:cNvPr id="230" name="TextBox 229"/>
            <p:cNvSpPr txBox="1"/>
            <p:nvPr/>
          </p:nvSpPr>
          <p:spPr>
            <a:xfrm>
              <a:off x="4800600" y="3657600"/>
              <a:ext cx="1581059" cy="80868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73138"/>
              <a:r>
                <a:rPr lang="en-US" sz="1600" b="1" dirty="0" smtClean="0">
                  <a:solidFill>
                    <a:srgbClr val="0000CC"/>
                  </a:solidFill>
                </a:rPr>
                <a:t>RGB</a:t>
              </a:r>
              <a:br>
                <a:rPr lang="en-US" sz="1600" b="1" dirty="0" smtClean="0">
                  <a:solidFill>
                    <a:srgbClr val="0000CC"/>
                  </a:solidFill>
                </a:rPr>
              </a:br>
              <a:r>
                <a:rPr lang="en-US" sz="1600" b="1" dirty="0" smtClean="0">
                  <a:solidFill>
                    <a:srgbClr val="0000CC"/>
                  </a:solidFill>
                </a:rPr>
                <a:t>Color matrix</a:t>
              </a:r>
              <a:br>
                <a:rPr lang="en-US" sz="1600" b="1" dirty="0" smtClean="0">
                  <a:solidFill>
                    <a:srgbClr val="0000CC"/>
                  </a:solidFill>
                </a:rPr>
              </a:br>
              <a:r>
                <a:rPr lang="en-US" sz="1600" b="1" dirty="0" smtClean="0">
                  <a:solidFill>
                    <a:srgbClr val="0000CC"/>
                  </a:solidFill>
                </a:rPr>
                <a:t>of saturation</a:t>
              </a:r>
              <a:endParaRPr lang="en-GB" sz="1600" b="1" dirty="0" smtClean="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:\Documents and Settings\nroux\Desktop\darkSat_Hue.png"/>
          <p:cNvPicPr>
            <a:picLocks noChangeAspect="1" noChangeArrowheads="1"/>
          </p:cNvPicPr>
          <p:nvPr/>
        </p:nvPicPr>
        <p:blipFill>
          <a:blip r:embed="rId3" cstate="print"/>
          <a:srcRect l="9118" t="53516" r="8823" b="16549"/>
          <a:stretch>
            <a:fillRect/>
          </a:stretch>
        </p:blipFill>
        <p:spPr bwMode="auto">
          <a:xfrm>
            <a:off x="419100" y="2349500"/>
            <a:ext cx="8267700" cy="2108200"/>
          </a:xfrm>
          <a:prstGeom prst="rect">
            <a:avLst/>
          </a:prstGeom>
          <a:noFill/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 </a:t>
            </a:r>
            <a:r>
              <a:rPr lang="en-US" dirty="0" err="1" smtClean="0"/>
              <a:t>SaturationHSV</a:t>
            </a:r>
            <a:r>
              <a:rPr lang="en-US" dirty="0" smtClean="0"/>
              <a:t> control by Hue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29</a:t>
            </a:fld>
            <a:r>
              <a:rPr lang="en-US" smtClean="0"/>
              <a:t>/32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57200" y="838200"/>
            <a:ext cx="82296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C3300"/>
                </a:solidFill>
              </a:rPr>
              <a:t>Principle of Saturation control by Hue, using the Comb function :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 Digital polarizing filter:</a:t>
            </a:r>
            <a:r>
              <a:rPr lang="en-US" sz="2000" dirty="0" smtClean="0">
                <a:solidFill>
                  <a:schemeClr val="tx1"/>
                </a:solidFill>
              </a:rPr>
              <a:t> The effect is limited to the sky and vegetation hues.</a:t>
            </a:r>
          </a:p>
        </p:txBody>
      </p:sp>
      <p:pic>
        <p:nvPicPr>
          <p:cNvPr id="7" name="Picture 4" descr="C:\Documents and Settings\nroux\Desktop\H_sweep.jpg"/>
          <p:cNvPicPr>
            <a:picLocks noChangeAspect="1" noChangeArrowheads="1"/>
          </p:cNvPicPr>
          <p:nvPr/>
        </p:nvPicPr>
        <p:blipFill>
          <a:blip r:embed="rId4" cstate="print">
            <a:lum contrast="62000"/>
          </a:blip>
          <a:srcRect/>
          <a:stretch>
            <a:fillRect/>
          </a:stretch>
        </p:blipFill>
        <p:spPr bwMode="auto">
          <a:xfrm>
            <a:off x="747216" y="4525939"/>
            <a:ext cx="784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071816" y="3840139"/>
            <a:ext cx="182614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chemeClr val="tx1"/>
                </a:solidFill>
              </a:rPr>
              <a:t>Hue channel in</a:t>
            </a:r>
            <a:endParaRPr lang="en-GB" sz="1800" b="1" i="1" u="sng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9616" y="2144689"/>
            <a:ext cx="23769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i="1" u="sng" dirty="0" smtClean="0">
                <a:solidFill>
                  <a:schemeClr val="tx1"/>
                </a:solidFill>
              </a:rPr>
              <a:t>Saturation</a:t>
            </a:r>
            <a:r>
              <a:rPr lang="en-US" sz="1800" b="1" i="1" baseline="-25000" dirty="0" smtClean="0">
                <a:solidFill>
                  <a:schemeClr val="tx1"/>
                </a:solidFill>
              </a:rPr>
              <a:t>HSV</a:t>
            </a:r>
            <a:r>
              <a:rPr lang="en-US" sz="1800" b="1" i="1" u="sng" dirty="0" smtClean="0">
                <a:solidFill>
                  <a:schemeClr val="tx1"/>
                </a:solidFill>
              </a:rPr>
              <a:t> gain</a:t>
            </a:r>
            <a:endParaRPr lang="en-GB" sz="1800" b="1" i="1" u="sng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V="1">
            <a:off x="-384899" y="3317156"/>
            <a:ext cx="2290913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718641" y="3573289"/>
            <a:ext cx="8111034" cy="968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152400" y="5105400"/>
            <a:ext cx="89916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This empirical curve seems to fit with most scene, but better used with outdoor images.</a:t>
            </a:r>
            <a:r>
              <a:rPr lang="en-GB" sz="2000" dirty="0" smtClean="0">
                <a:solidFill>
                  <a:schemeClr val="tx1"/>
                </a:solidFill>
              </a:rPr>
              <a:t/>
            </a:r>
            <a:br>
              <a:rPr lang="en-GB" sz="2000" dirty="0" smtClean="0">
                <a:solidFill>
                  <a:schemeClr val="tx1"/>
                </a:solidFill>
              </a:rPr>
            </a:br>
            <a:r>
              <a:rPr lang="en-GB" sz="1800" dirty="0" smtClean="0">
                <a:solidFill>
                  <a:schemeClr val="tx1"/>
                </a:solidFill>
              </a:rPr>
              <a:t>To enhance this selective saturation relative to Hue, we need to detect gamut locus, statistics that is not part of this </a:t>
            </a:r>
            <a:r>
              <a:rPr lang="en-GB" sz="1800" dirty="0" err="1" smtClean="0">
                <a:solidFill>
                  <a:schemeClr val="tx1"/>
                </a:solidFill>
              </a:rPr>
              <a:t>algo</a:t>
            </a:r>
            <a:r>
              <a:rPr lang="en-GB" sz="1800" dirty="0" smtClean="0">
                <a:solidFill>
                  <a:schemeClr val="tx1"/>
                </a:solidFill>
              </a:rPr>
              <a:t>, and could also use WB.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8428038" y="6565900"/>
            <a:ext cx="715962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549C53-AEB7-43DD-8F3D-4ACF2D4E330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r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/37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apply color saturation gain ?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28600" y="990600"/>
            <a:ext cx="8534400" cy="509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There are </a:t>
            </a:r>
            <a:r>
              <a:rPr lang="en-US" sz="2000" b="1" dirty="0" smtClean="0">
                <a:solidFill>
                  <a:srgbClr val="C00000"/>
                </a:solidFill>
              </a:rPr>
              <a:t>several ways to increase the saturation</a:t>
            </a:r>
            <a:r>
              <a:rPr lang="en-US" sz="2000" dirty="0" smtClean="0">
                <a:solidFill>
                  <a:schemeClr val="tx1"/>
                </a:solidFill>
              </a:rPr>
              <a:t>, so to increase the difference between R, G and B channels:</a:t>
            </a:r>
          </a:p>
          <a:p>
            <a:endParaRPr lang="en-US" sz="1050" b="1" dirty="0" smtClean="0">
              <a:solidFill>
                <a:schemeClr val="tx1"/>
              </a:solidFill>
            </a:endParaRPr>
          </a:p>
          <a:p>
            <a:pPr lvl="1">
              <a:buSzPct val="200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  Using the </a:t>
            </a:r>
            <a:r>
              <a:rPr lang="en-US" sz="2000" b="1" dirty="0" smtClean="0">
                <a:solidFill>
                  <a:srgbClr val="C00000"/>
                </a:solidFill>
              </a:rPr>
              <a:t>color matrix of saturation</a:t>
            </a:r>
            <a:r>
              <a:rPr lang="en-US" sz="2000" b="1" dirty="0" smtClean="0">
                <a:solidFill>
                  <a:schemeClr val="tx1"/>
                </a:solidFill>
              </a:rPr>
              <a:t>, in YCbCr or RGB.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solution for 98x products</a:t>
            </a:r>
          </a:p>
          <a:p>
            <a:pPr lvl="1">
              <a:buSzPct val="200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  Converting pixels into the </a:t>
            </a:r>
            <a:r>
              <a:rPr lang="en-US" sz="2000" b="1" dirty="0" smtClean="0">
                <a:solidFill>
                  <a:srgbClr val="C00000"/>
                </a:solidFill>
              </a:rPr>
              <a:t>HSV color space.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	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Requires full RGB/HSV and reduced HSV/RGB converters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buSzPct val="200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</a:rPr>
              <a:t> Modifying the </a:t>
            </a:r>
            <a:r>
              <a:rPr lang="en-US" sz="2000" b="1" dirty="0" smtClean="0">
                <a:solidFill>
                  <a:srgbClr val="C00000"/>
                </a:solidFill>
              </a:rPr>
              <a:t>R, G and B </a:t>
            </a:r>
            <a:r>
              <a:rPr lang="en-US" sz="2000" b="1" dirty="0" smtClean="0">
                <a:solidFill>
                  <a:schemeClr val="tx1"/>
                </a:solidFill>
              </a:rPr>
              <a:t>channels </a:t>
            </a:r>
            <a:r>
              <a:rPr lang="en-US" sz="2000" b="1" dirty="0" smtClean="0">
                <a:solidFill>
                  <a:srgbClr val="C00000"/>
                </a:solidFill>
              </a:rPr>
              <a:t>knowing HSV </a:t>
            </a:r>
            <a:r>
              <a:rPr lang="en-US" sz="2000" b="1" dirty="0" smtClean="0">
                <a:solidFill>
                  <a:schemeClr val="tx1"/>
                </a:solidFill>
              </a:rPr>
              <a:t>color space.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      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Derived from previous point, so equivalent to it, without an explicit      </a:t>
            </a:r>
          </a:p>
          <a:p>
            <a:pPr lvl="2">
              <a:buSzPct val="200000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RGB/HSV/RGB converters.</a:t>
            </a:r>
          </a:p>
          <a:p>
            <a:pPr lvl="3">
              <a:buSzPct val="200000"/>
            </a:pPr>
            <a:endParaRPr lang="en-US" sz="1050" b="1" dirty="0" smtClean="0">
              <a:solidFill>
                <a:schemeClr val="tx1"/>
              </a:solidFill>
            </a:endParaRPr>
          </a:p>
          <a:p>
            <a:pPr>
              <a:buSzPct val="200000"/>
            </a:pPr>
            <a:r>
              <a:rPr lang="en-US" sz="2000" b="1" dirty="0" smtClean="0">
                <a:solidFill>
                  <a:schemeClr val="tx1"/>
                </a:solidFill>
              </a:rPr>
              <a:t>Next slides details the first and last options.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The second option is still interesting if we need to modify Hue and/or Value.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 smtClean="0">
              <a:solidFill>
                <a:schemeClr val="tx1"/>
              </a:solidFill>
            </a:endParaRPr>
          </a:p>
          <a:p>
            <a:pPr>
              <a:buSzPct val="200000"/>
            </a:pPr>
            <a:r>
              <a:rPr lang="en-US" sz="1200" dirty="0" smtClean="0">
                <a:solidFill>
                  <a:schemeClr val="tx1"/>
                </a:solidFill>
              </a:rPr>
              <a:t/>
            </a:r>
            <a:br>
              <a:rPr lang="en-US" sz="12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         </a:t>
            </a:r>
            <a:r>
              <a:rPr lang="en-US" sz="1600" u="sng" dirty="0" smtClean="0">
                <a:solidFill>
                  <a:schemeClr val="tx1"/>
                </a:solidFill>
              </a:rPr>
              <a:t>Note:</a:t>
            </a:r>
            <a:r>
              <a:rPr lang="en-US" sz="1600" dirty="0" smtClean="0">
                <a:solidFill>
                  <a:schemeClr val="tx1"/>
                </a:solidFill>
              </a:rPr>
              <a:t>   - </a:t>
            </a:r>
            <a:r>
              <a:rPr lang="en-US" sz="1600" b="1" dirty="0" smtClean="0">
                <a:solidFill>
                  <a:schemeClr val="tx1"/>
                </a:solidFill>
              </a:rPr>
              <a:t>Hue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</a:rPr>
              <a:t>Saturation</a:t>
            </a:r>
            <a:r>
              <a:rPr lang="en-US" sz="1600" dirty="0" smtClean="0">
                <a:solidFill>
                  <a:schemeClr val="tx1"/>
                </a:solidFill>
              </a:rPr>
              <a:t> and </a:t>
            </a:r>
            <a:r>
              <a:rPr lang="en-US" sz="1600" b="1" dirty="0" smtClean="0">
                <a:solidFill>
                  <a:schemeClr val="tx1"/>
                </a:solidFill>
              </a:rPr>
              <a:t>Value</a:t>
            </a:r>
            <a:r>
              <a:rPr lang="en-US" sz="1600" dirty="0" smtClean="0">
                <a:solidFill>
                  <a:schemeClr val="tx1"/>
                </a:solidFill>
              </a:rPr>
              <a:t> refer to channels from HSV color space.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	     - </a:t>
            </a:r>
            <a:r>
              <a:rPr lang="en-US" sz="1600" b="1" dirty="0" smtClean="0">
                <a:solidFill>
                  <a:schemeClr val="tx1"/>
                </a:solidFill>
              </a:rPr>
              <a:t>Luminance</a:t>
            </a:r>
            <a:r>
              <a:rPr lang="en-US" sz="1600" dirty="0" smtClean="0">
                <a:solidFill>
                  <a:schemeClr val="tx1"/>
                </a:solidFill>
              </a:rPr>
              <a:t> refers to Y channel of one of the YCbCr color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C:\Documents and Settings\nroux\Desktop\darkSat_Sat.png"/>
          <p:cNvPicPr>
            <a:picLocks noChangeAspect="1" noChangeArrowheads="1"/>
          </p:cNvPicPr>
          <p:nvPr/>
        </p:nvPicPr>
        <p:blipFill>
          <a:blip r:embed="rId3" cstate="print"/>
          <a:srcRect l="9042" t="46025" r="8443" b="3796"/>
          <a:stretch>
            <a:fillRect/>
          </a:stretch>
        </p:blipFill>
        <p:spPr bwMode="auto">
          <a:xfrm>
            <a:off x="638175" y="2311014"/>
            <a:ext cx="7867650" cy="2235972"/>
          </a:xfrm>
          <a:prstGeom prst="rect">
            <a:avLst/>
          </a:prstGeom>
          <a:noFill/>
        </p:spPr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11- Non linear </a:t>
            </a:r>
            <a:r>
              <a:rPr lang="en-US" dirty="0" err="1" smtClean="0"/>
              <a:t>SaturationHSV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30</a:t>
            </a:fld>
            <a:r>
              <a:rPr lang="en-US" smtClean="0"/>
              <a:t>/32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990600" y="4267200"/>
            <a:ext cx="7556500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6477000" y="434340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chemeClr val="tx1"/>
                </a:solidFill>
              </a:rPr>
              <a:t>Saturation</a:t>
            </a:r>
            <a:r>
              <a:rPr lang="en-US" sz="1800" b="1" i="1" baseline="-25000" dirty="0" smtClean="0">
                <a:solidFill>
                  <a:schemeClr val="tx1"/>
                </a:solidFill>
              </a:rPr>
              <a:t>HSV</a:t>
            </a:r>
            <a:r>
              <a:rPr lang="en-US" sz="1800" b="1" i="1" u="sng" baseline="-25000" dirty="0" smtClean="0">
                <a:solidFill>
                  <a:schemeClr val="tx1"/>
                </a:solidFill>
              </a:rPr>
              <a:t> </a:t>
            </a:r>
            <a:r>
              <a:rPr lang="en-US" sz="1800" b="1" i="1" u="sng" dirty="0" smtClean="0">
                <a:solidFill>
                  <a:schemeClr val="tx1"/>
                </a:solidFill>
              </a:rPr>
              <a:t> in</a:t>
            </a:r>
            <a:endParaRPr lang="en-GB" sz="1800" b="1" i="1" u="sng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rot="5400000" flipH="1" flipV="1">
            <a:off x="-60241" y="3260642"/>
            <a:ext cx="2103271" cy="158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ight Brace 24"/>
          <p:cNvSpPr/>
          <p:nvPr/>
        </p:nvSpPr>
        <p:spPr bwMode="auto">
          <a:xfrm rot="5400000">
            <a:off x="1809750" y="4044950"/>
            <a:ext cx="342900" cy="1828800"/>
          </a:xfrm>
          <a:prstGeom prst="rightBrace">
            <a:avLst>
              <a:gd name="adj1" fmla="val 24561"/>
              <a:gd name="adj2" fmla="val 50000"/>
            </a:avLst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ight Brace 25"/>
          <p:cNvSpPr/>
          <p:nvPr/>
        </p:nvSpPr>
        <p:spPr bwMode="auto">
          <a:xfrm rot="5400000">
            <a:off x="4324350" y="3435350"/>
            <a:ext cx="342900" cy="3048000"/>
          </a:xfrm>
          <a:prstGeom prst="rightBrace">
            <a:avLst>
              <a:gd name="adj1" fmla="val 24561"/>
              <a:gd name="adj2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ight Brace 26"/>
          <p:cNvSpPr/>
          <p:nvPr/>
        </p:nvSpPr>
        <p:spPr bwMode="auto">
          <a:xfrm rot="5400000">
            <a:off x="7029450" y="3778250"/>
            <a:ext cx="342900" cy="2362200"/>
          </a:xfrm>
          <a:prstGeom prst="rightBrace">
            <a:avLst>
              <a:gd name="adj1" fmla="val 24561"/>
              <a:gd name="adj2" fmla="val 50000"/>
            </a:avLst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0100" y="5499100"/>
            <a:ext cx="23662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Damp lowest </a:t>
            </a:r>
            <a:br>
              <a:rPr lang="en-US" sz="2000" b="1" dirty="0" smtClean="0">
                <a:solidFill>
                  <a:srgbClr val="0000CC"/>
                </a:solidFill>
              </a:rPr>
            </a:br>
            <a:r>
              <a:rPr lang="en-US" sz="2000" b="1" dirty="0" smtClean="0">
                <a:solidFill>
                  <a:srgbClr val="0000CC"/>
                </a:solidFill>
              </a:rPr>
              <a:t>saturated pixels</a:t>
            </a:r>
            <a:endParaRPr lang="en-GB" sz="2000" b="1" dirty="0">
              <a:solidFill>
                <a:srgbClr val="0000CC"/>
              </a:solidFill>
            </a:endParaRPr>
          </a:p>
        </p:txBody>
      </p:sp>
      <p:cxnSp>
        <p:nvCxnSpPr>
          <p:cNvPr id="30" name="Elbow Connector 29"/>
          <p:cNvCxnSpPr>
            <a:stCxn id="28" idx="0"/>
            <a:endCxn id="25" idx="1"/>
          </p:cNvCxnSpPr>
          <p:nvPr/>
        </p:nvCxnSpPr>
        <p:spPr bwMode="auto">
          <a:xfrm rot="16200000" flipV="1">
            <a:off x="1798053" y="5313947"/>
            <a:ext cx="368300" cy="2006"/>
          </a:xfrm>
          <a:prstGeom prst="bentConnector3">
            <a:avLst>
              <a:gd name="adj1" fmla="val 36207"/>
            </a:avLst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708400" y="5473700"/>
            <a:ext cx="160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</a:rPr>
              <a:t>Fix gain of saturation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410200" y="5486400"/>
            <a:ext cx="236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CC"/>
                </a:solidFill>
              </a:rPr>
              <a:t>Damp highest </a:t>
            </a:r>
            <a:br>
              <a:rPr lang="en-US" sz="2000" b="1" dirty="0" smtClean="0">
                <a:solidFill>
                  <a:srgbClr val="0000CC"/>
                </a:solidFill>
              </a:rPr>
            </a:br>
            <a:r>
              <a:rPr lang="en-US" sz="2000" b="1" dirty="0" smtClean="0">
                <a:solidFill>
                  <a:srgbClr val="0000CC"/>
                </a:solidFill>
              </a:rPr>
              <a:t>saturated pixels</a:t>
            </a:r>
            <a:endParaRPr lang="en-GB" sz="2000" b="1" dirty="0">
              <a:solidFill>
                <a:srgbClr val="0000CC"/>
              </a:solidFill>
            </a:endParaRPr>
          </a:p>
        </p:txBody>
      </p:sp>
      <p:cxnSp>
        <p:nvCxnSpPr>
          <p:cNvPr id="49" name="Elbow Connector 48"/>
          <p:cNvCxnSpPr>
            <a:stCxn id="44" idx="0"/>
            <a:endCxn id="27" idx="1"/>
          </p:cNvCxnSpPr>
          <p:nvPr/>
        </p:nvCxnSpPr>
        <p:spPr bwMode="auto">
          <a:xfrm rot="5400000" flipH="1" flipV="1">
            <a:off x="6718300" y="5003800"/>
            <a:ext cx="355600" cy="609600"/>
          </a:xfrm>
          <a:prstGeom prst="bentConnector3">
            <a:avLst>
              <a:gd name="adj1" fmla="val 44486"/>
            </a:avLst>
          </a:prstGeom>
          <a:noFill/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2" idx="0"/>
            <a:endCxn id="26" idx="1"/>
          </p:cNvCxnSpPr>
          <p:nvPr/>
        </p:nvCxnSpPr>
        <p:spPr bwMode="auto">
          <a:xfrm rot="16200000" flipV="1">
            <a:off x="4330700" y="5295900"/>
            <a:ext cx="342900" cy="1270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1143000" y="1866900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1" i="1" u="sng" dirty="0" smtClean="0">
                <a:solidFill>
                  <a:schemeClr val="tx1"/>
                </a:solidFill>
              </a:rPr>
              <a:t>Saturation</a:t>
            </a:r>
            <a:r>
              <a:rPr lang="en-US" sz="1800" b="1" i="1" baseline="-25000" dirty="0" smtClean="0">
                <a:solidFill>
                  <a:schemeClr val="tx1"/>
                </a:solidFill>
              </a:rPr>
              <a:t>HSV</a:t>
            </a:r>
            <a:r>
              <a:rPr lang="en-US" sz="1800" b="1" i="1" u="sng" dirty="0" smtClean="0">
                <a:solidFill>
                  <a:schemeClr val="tx1"/>
                </a:solidFill>
              </a:rPr>
              <a:t> gain</a:t>
            </a:r>
            <a:endParaRPr lang="en-GB" sz="1800" b="1" i="1" u="sng" dirty="0">
              <a:solidFill>
                <a:schemeClr val="tx1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9600" y="838200"/>
            <a:ext cx="8229600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C3300"/>
                </a:solidFill>
              </a:rPr>
              <a:t>Principles:</a:t>
            </a:r>
          </a:p>
          <a:p>
            <a:pPr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CC"/>
                </a:solidFill>
              </a:rPr>
              <a:t>Digital polarizing filter effect is limited to mid-saturated pixels.</a:t>
            </a:r>
            <a:br>
              <a:rPr lang="en-US" sz="2000" dirty="0" smtClean="0">
                <a:solidFill>
                  <a:srgbClr val="0000CC"/>
                </a:solidFill>
              </a:rPr>
            </a:br>
            <a:r>
              <a:rPr lang="en-US" sz="2000" dirty="0" smtClean="0">
                <a:solidFill>
                  <a:srgbClr val="0000CC"/>
                </a:solidFill>
              </a:rPr>
              <a:t> Preventing RGB clipping, and so preserving Hue.</a:t>
            </a:r>
          </a:p>
        </p:txBody>
      </p:sp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8428038" y="6565900"/>
            <a:ext cx="715962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549C53-AEB7-43DD-8F3D-4ACF2D4E330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/37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11- Micro-architecture (RGB domain, full)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31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228600" y="990600"/>
            <a:ext cx="8686800" cy="5219700"/>
            <a:chOff x="228600" y="990600"/>
            <a:chExt cx="8686800" cy="5219700"/>
          </a:xfrm>
        </p:grpSpPr>
        <p:grpSp>
          <p:nvGrpSpPr>
            <p:cNvPr id="97" name="Group 96"/>
            <p:cNvGrpSpPr/>
            <p:nvPr/>
          </p:nvGrpSpPr>
          <p:grpSpPr>
            <a:xfrm>
              <a:off x="228600" y="990600"/>
              <a:ext cx="8686800" cy="5219700"/>
              <a:chOff x="70828" y="640080"/>
              <a:chExt cx="9132909" cy="5850833"/>
            </a:xfrm>
          </p:grpSpPr>
          <p:cxnSp>
            <p:nvCxnSpPr>
              <p:cNvPr id="100" name="Elbow Connector 99"/>
              <p:cNvCxnSpPr/>
              <p:nvPr/>
            </p:nvCxnSpPr>
            <p:spPr bwMode="auto">
              <a:xfrm>
                <a:off x="70828" y="4142038"/>
                <a:ext cx="9132909" cy="1780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26" name="Elbow Connector 225"/>
              <p:cNvCxnSpPr/>
              <p:nvPr/>
            </p:nvCxnSpPr>
            <p:spPr bwMode="auto">
              <a:xfrm>
                <a:off x="1483826" y="2176771"/>
                <a:ext cx="408119" cy="1597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85" name="Straight Arrow Connector 384"/>
              <p:cNvCxnSpPr/>
              <p:nvPr/>
            </p:nvCxnSpPr>
            <p:spPr bwMode="auto">
              <a:xfrm>
                <a:off x="1368070" y="3278505"/>
                <a:ext cx="533400" cy="1588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2" name="Group 134"/>
              <p:cNvGrpSpPr/>
              <p:nvPr/>
            </p:nvGrpSpPr>
            <p:grpSpPr>
              <a:xfrm>
                <a:off x="1792538" y="2744304"/>
                <a:ext cx="2667000" cy="942104"/>
                <a:chOff x="2959179" y="4793781"/>
                <a:chExt cx="2667000" cy="942104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2982993" y="4851732"/>
                  <a:ext cx="2643186" cy="87810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36" name="Picture 3" descr="C:\NrPhoto\ColorVibrancy2\Valu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383042" y="4948887"/>
                  <a:ext cx="2219326" cy="485172"/>
                </a:xfrm>
                <a:prstGeom prst="rect">
                  <a:avLst/>
                </a:prstGeom>
                <a:grpFill/>
              </p:spPr>
            </p:pic>
            <p:sp>
              <p:nvSpPr>
                <p:cNvPr id="139" name="TextBox 138"/>
                <p:cNvSpPr txBox="1"/>
                <p:nvPr/>
              </p:nvSpPr>
              <p:spPr>
                <a:xfrm>
                  <a:off x="4074753" y="5397331"/>
                  <a:ext cx="15488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b="1" dirty="0" smtClean="0">
                      <a:solidFill>
                        <a:srgbClr val="0000CC"/>
                      </a:solidFill>
                    </a:rPr>
                    <a:t>Luminance</a:t>
                  </a:r>
                  <a:r>
                    <a:rPr lang="en-GB" sz="1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2959179" y="4793781"/>
                  <a:ext cx="7072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20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  <a:endParaRPr lang="en-GB" sz="20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141" name="Straight Arrow Connector 140"/>
                <p:cNvCxnSpPr/>
                <p:nvPr/>
              </p:nvCxnSpPr>
              <p:spPr bwMode="auto">
                <a:xfrm rot="5400000" flipH="1" flipV="1">
                  <a:off x="3405349" y="5126288"/>
                  <a:ext cx="5110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42" name="Straight Arrow Connector 141"/>
                <p:cNvCxnSpPr/>
                <p:nvPr/>
              </p:nvCxnSpPr>
              <p:spPr bwMode="auto">
                <a:xfrm flipV="1">
                  <a:off x="3664822" y="5373064"/>
                  <a:ext cx="189230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cxnSp>
            <p:nvCxnSpPr>
              <p:cNvPr id="155" name="Shape 102"/>
              <p:cNvCxnSpPr/>
              <p:nvPr/>
            </p:nvCxnSpPr>
            <p:spPr bwMode="auto">
              <a:xfrm>
                <a:off x="1483826" y="1152835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1814528" y="685800"/>
                <a:ext cx="2591966" cy="89725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9" name="Picture 2" descr="C:\Documents and Settings\nroux\Desktop\combhu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296" t="49935" r="11316" b="17815"/>
              <a:stretch>
                <a:fillRect/>
              </a:stretch>
            </p:blipFill>
            <p:spPr bwMode="auto">
              <a:xfrm>
                <a:off x="2434870" y="792480"/>
                <a:ext cx="1843529" cy="453650"/>
              </a:xfrm>
              <a:prstGeom prst="rect">
                <a:avLst/>
              </a:prstGeom>
              <a:noFill/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3549796" y="1249680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b="1" dirty="0" smtClean="0">
                    <a:solidFill>
                      <a:srgbClr val="0000CC"/>
                    </a:solidFill>
                  </a:rPr>
                  <a:t>Hue</a:t>
                </a:r>
                <a:r>
                  <a:rPr lang="en-GB" sz="1600" b="1" i="1" baseline="-25000" dirty="0" smtClean="0">
                    <a:solidFill>
                      <a:srgbClr val="0000CC"/>
                    </a:solidFill>
                  </a:rPr>
                  <a:t>HSV</a:t>
                </a:r>
                <a:endParaRPr lang="en-GB" sz="1600" b="1" i="1" baseline="-250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1788450" y="640080"/>
                <a:ext cx="6880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 smtClean="0">
                    <a:solidFill>
                      <a:srgbClr val="0000CC"/>
                    </a:solidFill>
                  </a:rPr>
                  <a:t>S</a:t>
                </a:r>
                <a:r>
                  <a:rPr lang="en-GB" sz="2000" b="1" baseline="-25000" dirty="0" smtClean="0">
                    <a:solidFill>
                      <a:srgbClr val="0000CC"/>
                    </a:solidFill>
                  </a:rPr>
                  <a:t>Max</a:t>
                </a:r>
                <a:endParaRPr lang="en-GB" sz="2000" b="1" baseline="-25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 bwMode="auto">
              <a:xfrm rot="5400000" flipH="1" flipV="1">
                <a:off x="2289729" y="983378"/>
                <a:ext cx="534195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9" name="Straight Arrow Connector 148"/>
              <p:cNvCxnSpPr/>
              <p:nvPr/>
            </p:nvCxnSpPr>
            <p:spPr bwMode="auto">
              <a:xfrm flipV="1">
                <a:off x="2561172" y="1244125"/>
                <a:ext cx="1814030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7" name="Shape 108"/>
              <p:cNvCxnSpPr>
                <a:stCxn id="145" idx="3"/>
                <a:endCxn id="70" idx="0"/>
              </p:cNvCxnSpPr>
              <p:nvPr/>
            </p:nvCxnSpPr>
            <p:spPr bwMode="auto">
              <a:xfrm>
                <a:off x="4406493" y="1134428"/>
                <a:ext cx="823555" cy="786857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58" name="Shape 113"/>
              <p:cNvCxnSpPr>
                <a:stCxn id="137" idx="3"/>
                <a:endCxn id="70" idx="2"/>
              </p:cNvCxnSpPr>
              <p:nvPr/>
            </p:nvCxnSpPr>
            <p:spPr bwMode="auto">
              <a:xfrm flipV="1">
                <a:off x="4459538" y="2397535"/>
                <a:ext cx="770510" cy="843772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59" name="Elbow Connector 158"/>
              <p:cNvCxnSpPr>
                <a:stCxn id="165" idx="3"/>
                <a:endCxn id="70" idx="1"/>
              </p:cNvCxnSpPr>
              <p:nvPr/>
            </p:nvCxnSpPr>
            <p:spPr bwMode="auto">
              <a:xfrm flipV="1">
                <a:off x="4439521" y="2159410"/>
                <a:ext cx="438102" cy="2096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3" name="Group 162"/>
              <p:cNvGrpSpPr/>
              <p:nvPr/>
            </p:nvGrpSpPr>
            <p:grpSpPr>
              <a:xfrm>
                <a:off x="1818904" y="1725930"/>
                <a:ext cx="2620616" cy="871151"/>
                <a:chOff x="3322016" y="2133600"/>
                <a:chExt cx="2620616" cy="871151"/>
              </a:xfrm>
              <a:solidFill>
                <a:schemeClr val="bg1"/>
              </a:solidFill>
            </p:grpSpPr>
            <p:sp>
              <p:nvSpPr>
                <p:cNvPr id="165" name="Rectangle 164"/>
                <p:cNvSpPr/>
                <p:nvPr/>
              </p:nvSpPr>
              <p:spPr bwMode="auto">
                <a:xfrm>
                  <a:off x="3322016" y="2133600"/>
                  <a:ext cx="2620616" cy="871151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64" name="Picture 2" descr="C:\NrPhoto\ColorVibrancy2\satLut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contrast="20000"/>
                </a:blip>
                <a:srcRect l="8044" t="58757" r="7491" b="6065"/>
                <a:stretch>
                  <a:fillRect/>
                </a:stretch>
              </p:blipFill>
              <p:spPr bwMode="auto">
                <a:xfrm>
                  <a:off x="3970578" y="2240280"/>
                  <a:ext cx="1832777" cy="477354"/>
                </a:xfrm>
                <a:prstGeom prst="rect">
                  <a:avLst/>
                </a:prstGeom>
                <a:grpFill/>
              </p:spPr>
            </p:pic>
            <p:sp>
              <p:nvSpPr>
                <p:cNvPr id="166" name="TextBox 165"/>
                <p:cNvSpPr txBox="1"/>
                <p:nvPr/>
              </p:nvSpPr>
              <p:spPr>
                <a:xfrm>
                  <a:off x="4452332" y="2661754"/>
                  <a:ext cx="14814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1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342798" y="2160270"/>
                  <a:ext cx="5838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20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168" name="Straight Arrow Connector 167"/>
                <p:cNvCxnSpPr/>
                <p:nvPr/>
              </p:nvCxnSpPr>
              <p:spPr bwMode="auto">
                <a:xfrm rot="5400000" flipH="1" flipV="1">
                  <a:off x="3819243" y="2418236"/>
                  <a:ext cx="5083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69" name="Straight Arrow Connector 168"/>
                <p:cNvCxnSpPr/>
                <p:nvPr/>
              </p:nvCxnSpPr>
              <p:spPr bwMode="auto">
                <a:xfrm flipV="1">
                  <a:off x="4076913" y="2666837"/>
                  <a:ext cx="183408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4" name="Group 226"/>
              <p:cNvGrpSpPr/>
              <p:nvPr/>
            </p:nvGrpSpPr>
            <p:grpSpPr>
              <a:xfrm>
                <a:off x="758469" y="643673"/>
                <a:ext cx="769182" cy="939381"/>
                <a:chOff x="381000" y="2997369"/>
                <a:chExt cx="1203996" cy="990988"/>
              </a:xfrm>
            </p:grpSpPr>
            <p:sp>
              <p:nvSpPr>
                <p:cNvPr id="228" name="Rectangle 227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381000" y="2997369"/>
                  <a:ext cx="120399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H</a:t>
                  </a:r>
                  <a:r>
                    <a:rPr lang="en-GB" sz="18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SV</a:t>
                  </a:r>
                  <a:endParaRPr lang="en-GB" sz="18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5" name="Group 233"/>
              <p:cNvGrpSpPr/>
              <p:nvPr/>
            </p:nvGrpSpPr>
            <p:grpSpPr>
              <a:xfrm>
                <a:off x="758470" y="1697354"/>
                <a:ext cx="769182" cy="866775"/>
                <a:chOff x="381000" y="3019142"/>
                <a:chExt cx="1203996" cy="861639"/>
              </a:xfrm>
            </p:grpSpPr>
            <p:sp>
              <p:nvSpPr>
                <p:cNvPr id="235" name="Rectangle 234"/>
                <p:cNvSpPr/>
                <p:nvPr/>
              </p:nvSpPr>
              <p:spPr bwMode="auto">
                <a:xfrm>
                  <a:off x="449597" y="3019142"/>
                  <a:ext cx="1066800" cy="861639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381000" y="3028613"/>
                  <a:ext cx="1203996" cy="795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YRGB </a:t>
                  </a:r>
                  <a:br>
                    <a:rPr lang="en-GB" sz="14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Sat</a:t>
                  </a:r>
                  <a:r>
                    <a:rPr lang="en-GB" sz="1400" b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14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37" name="Elbow Connector 236"/>
              <p:cNvCxnSpPr/>
              <p:nvPr/>
            </p:nvCxnSpPr>
            <p:spPr bwMode="auto">
              <a:xfrm>
                <a:off x="453669" y="2122797"/>
                <a:ext cx="360855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39" name="Shape 238"/>
              <p:cNvCxnSpPr/>
              <p:nvPr/>
            </p:nvCxnSpPr>
            <p:spPr bwMode="auto">
              <a:xfrm rot="5400000" flipH="1" flipV="1">
                <a:off x="-1380664" y="2855770"/>
                <a:ext cx="4004951" cy="360967"/>
              </a:xfrm>
              <a:prstGeom prst="bentConnector3">
                <a:avLst>
                  <a:gd name="adj1" fmla="val 100103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68" name="Straight Arrow Connector 267"/>
              <p:cNvCxnSpPr/>
              <p:nvPr/>
            </p:nvCxnSpPr>
            <p:spPr bwMode="auto">
              <a:xfrm rot="5400000" flipH="1" flipV="1">
                <a:off x="795185" y="2902056"/>
                <a:ext cx="692159" cy="3591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178" name="Rectangle 177"/>
              <p:cNvSpPr/>
              <p:nvPr/>
            </p:nvSpPr>
            <p:spPr>
              <a:xfrm>
                <a:off x="130565" y="3936323"/>
                <a:ext cx="943966" cy="4326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2000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" name="Group 233"/>
              <p:cNvGrpSpPr/>
              <p:nvPr/>
            </p:nvGrpSpPr>
            <p:grpSpPr>
              <a:xfrm>
                <a:off x="758470" y="2821305"/>
                <a:ext cx="769182" cy="902732"/>
                <a:chOff x="381000" y="2971800"/>
                <a:chExt cx="1203996" cy="902732"/>
              </a:xfrm>
            </p:grpSpPr>
            <p:sp>
              <p:nvSpPr>
                <p:cNvPr id="82" name="Rectangle 81"/>
                <p:cNvSpPr/>
                <p:nvPr/>
              </p:nvSpPr>
              <p:spPr bwMode="auto">
                <a:xfrm>
                  <a:off x="449597" y="2971800"/>
                  <a:ext cx="1066800" cy="8382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381000" y="2997369"/>
                  <a:ext cx="1203996" cy="8771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4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Y</a:t>
                  </a:r>
                  <a:endParaRPr lang="en-GB" sz="18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8242378" y="3949791"/>
                <a:ext cx="801131" cy="44848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200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hape 238"/>
              <p:cNvCxnSpPr/>
              <p:nvPr/>
            </p:nvCxnSpPr>
            <p:spPr bwMode="auto">
              <a:xfrm>
                <a:off x="453672" y="3268980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70" name="Rectangle 69"/>
              <p:cNvSpPr/>
              <p:nvPr/>
            </p:nvSpPr>
            <p:spPr bwMode="auto">
              <a:xfrm>
                <a:off x="4877622" y="1921284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4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3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cxnSp>
            <p:nvCxnSpPr>
              <p:cNvPr id="138" name="Elbow Connector 137"/>
              <p:cNvCxnSpPr/>
              <p:nvPr/>
            </p:nvCxnSpPr>
            <p:spPr bwMode="auto">
              <a:xfrm rot="16200000" flipH="1">
                <a:off x="1172267" y="5392075"/>
                <a:ext cx="611365" cy="748884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43" name="Shape 102"/>
              <p:cNvCxnSpPr/>
              <p:nvPr/>
            </p:nvCxnSpPr>
            <p:spPr bwMode="auto">
              <a:xfrm>
                <a:off x="1444273" y="5046667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72" name="Shape 108"/>
              <p:cNvCxnSpPr>
                <a:endCxn id="152" idx="0"/>
              </p:cNvCxnSpPr>
              <p:nvPr/>
            </p:nvCxnSpPr>
            <p:spPr bwMode="auto">
              <a:xfrm>
                <a:off x="4351848" y="5040957"/>
                <a:ext cx="1029777" cy="245418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7" name="Group 226"/>
              <p:cNvGrpSpPr/>
              <p:nvPr/>
            </p:nvGrpSpPr>
            <p:grpSpPr>
              <a:xfrm>
                <a:off x="718916" y="4537505"/>
                <a:ext cx="769182" cy="939381"/>
                <a:chOff x="381000" y="2997369"/>
                <a:chExt cx="1203996" cy="990988"/>
              </a:xfrm>
            </p:grpSpPr>
            <p:sp>
              <p:nvSpPr>
                <p:cNvPr id="186" name="Rectangle 185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8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81000" y="2997369"/>
                  <a:ext cx="1203996" cy="974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18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1800" b="1" dirty="0" smtClean="0">
                      <a:solidFill>
                        <a:srgbClr val="0000CC"/>
                      </a:solidFill>
                    </a:rPr>
                    <a:t>HS</a:t>
                  </a:r>
                  <a:r>
                    <a:rPr lang="en-GB" sz="18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V</a:t>
                  </a:r>
                  <a:endParaRPr lang="en-GB" sz="18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05" name="Shape 238"/>
              <p:cNvCxnSpPr/>
              <p:nvPr/>
            </p:nvCxnSpPr>
            <p:spPr bwMode="auto">
              <a:xfrm>
                <a:off x="440973" y="5016503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11" name="Elbow Connector 137"/>
              <p:cNvCxnSpPr>
                <a:endCxn id="152" idx="2"/>
              </p:cNvCxnSpPr>
              <p:nvPr/>
            </p:nvCxnSpPr>
            <p:spPr bwMode="auto">
              <a:xfrm flipV="1">
                <a:off x="4384874" y="5762625"/>
                <a:ext cx="996751" cy="305411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49" name="TextBox 248"/>
              <p:cNvSpPr txBox="1"/>
              <p:nvPr/>
            </p:nvSpPr>
            <p:spPr>
              <a:xfrm>
                <a:off x="6640113" y="3629557"/>
                <a:ext cx="1460499" cy="898677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73138"/>
                <a:r>
                  <a:rPr lang="en-US" sz="1600" b="1" dirty="0" smtClean="0">
                    <a:solidFill>
                      <a:srgbClr val="0000CC"/>
                    </a:solidFill>
                  </a:rPr>
                  <a:t>HSV</a:t>
                </a:r>
                <a:br>
                  <a:rPr lang="en-US" sz="1600" b="1" dirty="0" smtClean="0">
                    <a:solidFill>
                      <a:srgbClr val="0000CC"/>
                    </a:solidFill>
                  </a:rPr>
                </a:br>
                <a:r>
                  <a:rPr lang="en-US" sz="1600" b="1" dirty="0" smtClean="0">
                    <a:solidFill>
                      <a:srgbClr val="0000CC"/>
                    </a:solidFill>
                  </a:rPr>
                  <a:t>Saturation</a:t>
                </a:r>
                <a:br>
                  <a:rPr lang="en-US" sz="1600" b="1" dirty="0" smtClean="0">
                    <a:solidFill>
                      <a:srgbClr val="0000CC"/>
                    </a:solidFill>
                  </a:rPr>
                </a:br>
                <a:r>
                  <a:rPr lang="en-US" sz="1600" b="1" dirty="0" smtClean="0">
                    <a:solidFill>
                      <a:srgbClr val="0000CC"/>
                    </a:solidFill>
                  </a:rPr>
                  <a:t>in RGB</a:t>
                </a:r>
                <a:endParaRPr lang="en-GB" sz="16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678754" y="2092112"/>
                <a:ext cx="1479547" cy="8279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1400" b="1" i="1" baseline="-25000" dirty="0" smtClean="0">
                    <a:solidFill>
                      <a:srgbClr val="452A7A"/>
                    </a:solidFill>
                  </a:rPr>
                  <a:t>YUV</a:t>
                </a:r>
                <a:endParaRPr lang="en-GB" sz="1400" i="1" baseline="-25000" dirty="0">
                  <a:solidFill>
                    <a:srgbClr val="452A7A"/>
                  </a:solidFill>
                </a:endParaRPr>
              </a:p>
            </p:txBody>
          </p:sp>
          <p:grpSp>
            <p:nvGrpSpPr>
              <p:cNvPr id="8" name="Group 83"/>
              <p:cNvGrpSpPr/>
              <p:nvPr/>
            </p:nvGrpSpPr>
            <p:grpSpPr>
              <a:xfrm>
                <a:off x="1752985" y="5586576"/>
                <a:ext cx="2653217" cy="904337"/>
                <a:chOff x="2211996" y="5523073"/>
                <a:chExt cx="2653217" cy="904337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2238362" y="5556259"/>
                  <a:ext cx="2620616" cy="871151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3383717" y="6084413"/>
                  <a:ext cx="14814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1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20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2211996" y="5523073"/>
                  <a:ext cx="5838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2000" b="1" baseline="-25000" dirty="0" smtClean="0">
                    <a:solidFill>
                      <a:srgbClr val="0000CC"/>
                    </a:solidFill>
                  </a:endParaRPr>
                </a:p>
              </p:txBody>
            </p:sp>
            <p:pic>
              <p:nvPicPr>
                <p:cNvPr id="96258" name="Picture 2" descr="C:\Documents and Settings\nroux\Desktop\darkSat_Sat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/>
                </a:blip>
                <a:srcRect l="8662" t="54140" r="8823" b="3604"/>
                <a:stretch>
                  <a:fillRect/>
                </a:stretch>
              </p:blipFill>
              <p:spPr bwMode="auto">
                <a:xfrm>
                  <a:off x="2908300" y="5727700"/>
                  <a:ext cx="1828800" cy="421749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84" name="Straight Arrow Connector 183"/>
                <p:cNvCxnSpPr/>
                <p:nvPr/>
              </p:nvCxnSpPr>
              <p:spPr bwMode="auto">
                <a:xfrm flipV="1">
                  <a:off x="2993259" y="6089496"/>
                  <a:ext cx="1834081" cy="1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83" name="Straight Arrow Connector 182"/>
                <p:cNvCxnSpPr/>
                <p:nvPr/>
              </p:nvCxnSpPr>
              <p:spPr bwMode="auto">
                <a:xfrm rot="5400000" flipH="1" flipV="1">
                  <a:off x="2735589" y="5840895"/>
                  <a:ext cx="508312" cy="1588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9" name="Group 84"/>
              <p:cNvGrpSpPr/>
              <p:nvPr/>
            </p:nvGrpSpPr>
            <p:grpSpPr>
              <a:xfrm>
                <a:off x="1763489" y="4579632"/>
                <a:ext cx="2607894" cy="902434"/>
                <a:chOff x="2222500" y="4516129"/>
                <a:chExt cx="2607894" cy="902434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2233986" y="4516129"/>
                  <a:ext cx="2591966" cy="897255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3977275" y="5080009"/>
                  <a:ext cx="85311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b="1" dirty="0" smtClean="0">
                      <a:solidFill>
                        <a:srgbClr val="0000CC"/>
                      </a:solidFill>
                    </a:rPr>
                    <a:t>Hue</a:t>
                  </a:r>
                  <a:r>
                    <a:rPr lang="en-GB" sz="1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16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2222500" y="4521200"/>
                  <a:ext cx="6880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0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20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</a:p>
              </p:txBody>
            </p:sp>
            <p:pic>
              <p:nvPicPr>
                <p:cNvPr id="80" name="Picture 3" descr="C:\Documents and Settings\nroux\Desktop\darkSat_H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lum/>
                </a:blip>
                <a:srcRect l="9574" t="54066" r="8367" b="3736"/>
                <a:stretch>
                  <a:fillRect/>
                </a:stretch>
              </p:blipFill>
              <p:spPr bwMode="auto">
                <a:xfrm>
                  <a:off x="2909888" y="4676775"/>
                  <a:ext cx="1828799" cy="462281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71" name="Straight Arrow Connector 170"/>
                <p:cNvCxnSpPr/>
                <p:nvPr/>
              </p:nvCxnSpPr>
              <p:spPr bwMode="auto">
                <a:xfrm flipV="1">
                  <a:off x="2980630" y="5074454"/>
                  <a:ext cx="1814030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rot="5400000" flipH="1" flipV="1">
                  <a:off x="2709187" y="4813707"/>
                  <a:ext cx="534195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32" name="Rectangle 131"/>
              <p:cNvSpPr/>
              <p:nvPr/>
            </p:nvSpPr>
            <p:spPr>
              <a:xfrm>
                <a:off x="4038600" y="5562600"/>
                <a:ext cx="3449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 smtClean="0">
                    <a:solidFill>
                      <a:srgbClr val="0000CC"/>
                    </a:solidFill>
                  </a:rPr>
                  <a:t>*</a:t>
                </a:r>
                <a:endParaRPr lang="en-GB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114800" y="1676400"/>
                <a:ext cx="3449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b="1" dirty="0" smtClean="0">
                    <a:solidFill>
                      <a:srgbClr val="0000CC"/>
                    </a:solidFill>
                  </a:rPr>
                  <a:t>*</a:t>
                </a:r>
                <a:endParaRPr lang="en-GB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680200" y="685800"/>
                <a:ext cx="246380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800" b="1" dirty="0" smtClean="0">
                    <a:solidFill>
                      <a:srgbClr val="0000CC"/>
                    </a:solidFill>
                  </a:rPr>
                  <a:t>*</a:t>
                </a:r>
                <a:r>
                  <a:rPr lang="en-GB" sz="1400" b="1" dirty="0" smtClean="0">
                    <a:solidFill>
                      <a:srgbClr val="0000CC"/>
                    </a:solidFill>
                  </a:rPr>
                  <a:t>Clip of saturation factor is done at LUT generation.</a:t>
                </a:r>
                <a:endParaRPr lang="en-GB" sz="1600" dirty="0"/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5029200" y="5286375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4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32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7120793" y="5081588"/>
                <a:ext cx="1479547" cy="839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1400" b="1" i="1" baseline="-25000" dirty="0" smtClean="0">
                    <a:solidFill>
                      <a:srgbClr val="452A7A"/>
                    </a:solidFill>
                  </a:rPr>
                  <a:t>HSV</a:t>
                </a:r>
                <a:endParaRPr lang="en-GB" sz="1400" i="1" baseline="-25000" dirty="0">
                  <a:solidFill>
                    <a:srgbClr val="452A7A"/>
                  </a:solidFill>
                </a:endParaRPr>
              </a:p>
            </p:txBody>
          </p:sp>
          <p:cxnSp>
            <p:nvCxnSpPr>
              <p:cNvPr id="112" name="Elbow Connector 111"/>
              <p:cNvCxnSpPr>
                <a:stCxn id="249" idx="2"/>
                <a:endCxn id="152" idx="3"/>
              </p:cNvCxnSpPr>
              <p:nvPr/>
            </p:nvCxnSpPr>
            <p:spPr bwMode="auto">
              <a:xfrm rot="5400000">
                <a:off x="6054074" y="4208211"/>
                <a:ext cx="996267" cy="1636313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arrow" w="sm" len="sm"/>
                <a:tailEnd type="none" w="sm" len="sm"/>
              </a:ln>
              <a:effectLst/>
            </p:spPr>
          </p:cxnSp>
          <p:cxnSp>
            <p:nvCxnSpPr>
              <p:cNvPr id="73" name="Shape 72"/>
              <p:cNvCxnSpPr>
                <a:stCxn id="70" idx="3"/>
                <a:endCxn id="110" idx="0"/>
              </p:cNvCxnSpPr>
              <p:nvPr/>
            </p:nvCxnSpPr>
            <p:spPr bwMode="auto">
              <a:xfrm>
                <a:off x="5582472" y="2159410"/>
                <a:ext cx="126277" cy="1470147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  <p:sp>
          <p:nvSpPr>
            <p:cNvPr id="110" name="TextBox 109"/>
            <p:cNvSpPr txBox="1"/>
            <p:nvPr/>
          </p:nvSpPr>
          <p:spPr>
            <a:xfrm>
              <a:off x="4800600" y="3657600"/>
              <a:ext cx="1581059" cy="80868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73138"/>
              <a:r>
                <a:rPr lang="en-US" sz="1600" b="1" dirty="0" smtClean="0">
                  <a:solidFill>
                    <a:srgbClr val="0000CC"/>
                  </a:solidFill>
                </a:rPr>
                <a:t>RGB</a:t>
              </a:r>
              <a:br>
                <a:rPr lang="en-US" sz="1600" b="1" dirty="0" smtClean="0">
                  <a:solidFill>
                    <a:srgbClr val="0000CC"/>
                  </a:solidFill>
                </a:rPr>
              </a:br>
              <a:r>
                <a:rPr lang="en-US" sz="1600" b="1" dirty="0" smtClean="0">
                  <a:solidFill>
                    <a:srgbClr val="0000CC"/>
                  </a:solidFill>
                </a:rPr>
                <a:t>Color matrix</a:t>
              </a:r>
              <a:br>
                <a:rPr lang="en-US" sz="1600" b="1" dirty="0" smtClean="0">
                  <a:solidFill>
                    <a:srgbClr val="0000CC"/>
                  </a:solidFill>
                </a:rPr>
              </a:br>
              <a:r>
                <a:rPr lang="en-US" sz="1600" b="1" dirty="0" smtClean="0">
                  <a:solidFill>
                    <a:srgbClr val="0000CC"/>
                  </a:solidFill>
                </a:rPr>
                <a:t>of saturation</a:t>
              </a:r>
              <a:endParaRPr lang="en-GB" sz="1600" b="1" dirty="0" smtClean="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266700" y="1066800"/>
            <a:ext cx="8610600" cy="5143500"/>
            <a:chOff x="381000" y="685800"/>
            <a:chExt cx="8593015" cy="5791200"/>
          </a:xfrm>
        </p:grpSpPr>
        <p:grpSp>
          <p:nvGrpSpPr>
            <p:cNvPr id="2" name="Group 83"/>
            <p:cNvGrpSpPr/>
            <p:nvPr/>
          </p:nvGrpSpPr>
          <p:grpSpPr>
            <a:xfrm>
              <a:off x="4160227" y="2179027"/>
              <a:ext cx="4721322" cy="3060482"/>
              <a:chOff x="50800" y="640080"/>
              <a:chExt cx="9042400" cy="5861515"/>
            </a:xfrm>
          </p:grpSpPr>
          <p:cxnSp>
            <p:nvCxnSpPr>
              <p:cNvPr id="100" name="Elbow Connector 99"/>
              <p:cNvCxnSpPr>
                <a:stCxn id="175" idx="3"/>
              </p:cNvCxnSpPr>
              <p:nvPr/>
            </p:nvCxnSpPr>
            <p:spPr bwMode="auto">
              <a:xfrm>
                <a:off x="6590172" y="4102100"/>
                <a:ext cx="2503028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51" name="Rectangle 250"/>
              <p:cNvSpPr/>
              <p:nvPr/>
            </p:nvSpPr>
            <p:spPr bwMode="auto">
              <a:xfrm>
                <a:off x="6787880" y="3708400"/>
                <a:ext cx="1154670" cy="82550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5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26" name="Elbow Connector 225"/>
              <p:cNvCxnSpPr/>
              <p:nvPr/>
            </p:nvCxnSpPr>
            <p:spPr bwMode="auto">
              <a:xfrm>
                <a:off x="1483826" y="2176771"/>
                <a:ext cx="408119" cy="1597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385" name="Straight Arrow Connector 384"/>
              <p:cNvCxnSpPr/>
              <p:nvPr/>
            </p:nvCxnSpPr>
            <p:spPr bwMode="auto">
              <a:xfrm>
                <a:off x="1368070" y="3278505"/>
                <a:ext cx="533400" cy="1588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3" name="Group 134"/>
              <p:cNvGrpSpPr/>
              <p:nvPr/>
            </p:nvGrpSpPr>
            <p:grpSpPr>
              <a:xfrm>
                <a:off x="1792538" y="2744304"/>
                <a:ext cx="2667000" cy="957228"/>
                <a:chOff x="2959179" y="4793781"/>
                <a:chExt cx="2667000" cy="957228"/>
              </a:xfrm>
              <a:solidFill>
                <a:schemeClr val="bg1"/>
              </a:solidFill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2982993" y="4851732"/>
                  <a:ext cx="2643186" cy="878102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36" name="Picture 3" descr="C:\NrPhoto\ColorVibrancy2\Valu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383042" y="4948887"/>
                  <a:ext cx="2219326" cy="485172"/>
                </a:xfrm>
                <a:prstGeom prst="rect">
                  <a:avLst/>
                </a:prstGeom>
                <a:grpFill/>
              </p:spPr>
            </p:pic>
            <p:sp>
              <p:nvSpPr>
                <p:cNvPr id="139" name="TextBox 138"/>
                <p:cNvSpPr txBox="1"/>
                <p:nvPr/>
              </p:nvSpPr>
              <p:spPr>
                <a:xfrm>
                  <a:off x="4074752" y="5397332"/>
                  <a:ext cx="1329973" cy="353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600" b="1" dirty="0" smtClean="0">
                      <a:solidFill>
                        <a:srgbClr val="0000CC"/>
                      </a:solidFill>
                    </a:rPr>
                    <a:t>Luminance</a:t>
                  </a:r>
                  <a:r>
                    <a:rPr lang="en-GB" sz="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8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2959179" y="4793781"/>
                  <a:ext cx="743583" cy="412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8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  <a:endParaRPr lang="en-GB" sz="8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141" name="Straight Arrow Connector 140"/>
                <p:cNvCxnSpPr/>
                <p:nvPr/>
              </p:nvCxnSpPr>
              <p:spPr bwMode="auto">
                <a:xfrm rot="5400000" flipH="1" flipV="1">
                  <a:off x="3405349" y="5126288"/>
                  <a:ext cx="5110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42" name="Straight Arrow Connector 141"/>
                <p:cNvCxnSpPr/>
                <p:nvPr/>
              </p:nvCxnSpPr>
              <p:spPr bwMode="auto">
                <a:xfrm flipV="1">
                  <a:off x="3664822" y="5373064"/>
                  <a:ext cx="189230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cxnSp>
            <p:nvCxnSpPr>
              <p:cNvPr id="155" name="Shape 102"/>
              <p:cNvCxnSpPr/>
              <p:nvPr/>
            </p:nvCxnSpPr>
            <p:spPr bwMode="auto">
              <a:xfrm>
                <a:off x="1483826" y="1152835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1814528" y="685800"/>
                <a:ext cx="2591966" cy="897255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5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69" name="Picture 2" descr="C:\Documents and Settings\nroux\Desktop\combhu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296" t="49935" r="11316" b="17815"/>
              <a:stretch>
                <a:fillRect/>
              </a:stretch>
            </p:blipFill>
            <p:spPr bwMode="auto">
              <a:xfrm>
                <a:off x="2434870" y="792480"/>
                <a:ext cx="1843529" cy="453650"/>
              </a:xfrm>
              <a:prstGeom prst="rect">
                <a:avLst/>
              </a:prstGeom>
              <a:noFill/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3549794" y="1249679"/>
                <a:ext cx="832614" cy="353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" b="1" dirty="0" smtClean="0">
                    <a:solidFill>
                      <a:srgbClr val="0000CC"/>
                    </a:solidFill>
                  </a:rPr>
                  <a:t>Hue</a:t>
                </a:r>
                <a:r>
                  <a:rPr lang="en-GB" sz="600" b="1" i="1" baseline="-25000" dirty="0" smtClean="0">
                    <a:solidFill>
                      <a:srgbClr val="0000CC"/>
                    </a:solidFill>
                  </a:rPr>
                  <a:t>HSV</a:t>
                </a:r>
                <a:endParaRPr lang="en-GB" sz="600" b="1" i="1" baseline="-250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1788450" y="640080"/>
                <a:ext cx="743583" cy="412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1" dirty="0" smtClean="0">
                    <a:solidFill>
                      <a:srgbClr val="0000CC"/>
                    </a:solidFill>
                  </a:rPr>
                  <a:t>S</a:t>
                </a:r>
                <a:r>
                  <a:rPr lang="en-GB" sz="800" b="1" baseline="-25000" dirty="0" smtClean="0">
                    <a:solidFill>
                      <a:srgbClr val="0000CC"/>
                    </a:solidFill>
                  </a:rPr>
                  <a:t>Max</a:t>
                </a:r>
                <a:endParaRPr lang="en-GB" sz="800" b="1" baseline="-25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48" name="Straight Arrow Connector 147"/>
              <p:cNvCxnSpPr/>
              <p:nvPr/>
            </p:nvCxnSpPr>
            <p:spPr bwMode="auto">
              <a:xfrm rot="5400000" flipH="1" flipV="1">
                <a:off x="2289729" y="983378"/>
                <a:ext cx="534195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9" name="Straight Arrow Connector 148"/>
              <p:cNvCxnSpPr/>
              <p:nvPr/>
            </p:nvCxnSpPr>
            <p:spPr bwMode="auto">
              <a:xfrm flipV="1">
                <a:off x="2561172" y="1244125"/>
                <a:ext cx="1814030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7" name="Shape 108"/>
              <p:cNvCxnSpPr>
                <a:endCxn id="70" idx="0"/>
              </p:cNvCxnSpPr>
              <p:nvPr/>
            </p:nvCxnSpPr>
            <p:spPr bwMode="auto">
              <a:xfrm>
                <a:off x="4410581" y="1088575"/>
                <a:ext cx="956843" cy="835192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58" name="Shape 113"/>
              <p:cNvCxnSpPr>
                <a:endCxn id="70" idx="2"/>
              </p:cNvCxnSpPr>
              <p:nvPr/>
            </p:nvCxnSpPr>
            <p:spPr bwMode="auto">
              <a:xfrm flipV="1">
                <a:off x="4459538" y="2400017"/>
                <a:ext cx="907886" cy="822162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59" name="Elbow Connector 158"/>
              <p:cNvCxnSpPr>
                <a:endCxn id="70" idx="1"/>
              </p:cNvCxnSpPr>
              <p:nvPr/>
            </p:nvCxnSpPr>
            <p:spPr bwMode="auto">
              <a:xfrm>
                <a:off x="4439520" y="2161506"/>
                <a:ext cx="575479" cy="386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4" name="Group 162"/>
              <p:cNvGrpSpPr/>
              <p:nvPr/>
            </p:nvGrpSpPr>
            <p:grpSpPr>
              <a:xfrm>
                <a:off x="1818904" y="1725930"/>
                <a:ext cx="2620616" cy="881833"/>
                <a:chOff x="3322016" y="2133600"/>
                <a:chExt cx="2620616" cy="881833"/>
              </a:xfrm>
              <a:solidFill>
                <a:schemeClr val="bg1"/>
              </a:solidFill>
            </p:grpSpPr>
            <p:sp>
              <p:nvSpPr>
                <p:cNvPr id="165" name="Rectangle 164"/>
                <p:cNvSpPr/>
                <p:nvPr/>
              </p:nvSpPr>
              <p:spPr bwMode="auto">
                <a:xfrm>
                  <a:off x="3322016" y="2133600"/>
                  <a:ext cx="2620616" cy="871151"/>
                </a:xfrm>
                <a:prstGeom prst="rect">
                  <a:avLst/>
                </a:prstGeom>
                <a:grpFill/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64" name="Picture 2" descr="C:\NrPhoto\ColorVibrancy2\satLut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lum contrast="20000"/>
                </a:blip>
                <a:srcRect l="8044" t="58757" r="7491" b="6065"/>
                <a:stretch>
                  <a:fillRect/>
                </a:stretch>
              </p:blipFill>
              <p:spPr bwMode="auto">
                <a:xfrm>
                  <a:off x="3970578" y="2240280"/>
                  <a:ext cx="1832777" cy="477354"/>
                </a:xfrm>
                <a:prstGeom prst="rect">
                  <a:avLst/>
                </a:prstGeom>
                <a:grpFill/>
              </p:spPr>
            </p:pic>
            <p:sp>
              <p:nvSpPr>
                <p:cNvPr id="166" name="TextBox 165"/>
                <p:cNvSpPr txBox="1"/>
                <p:nvPr/>
              </p:nvSpPr>
              <p:spPr>
                <a:xfrm>
                  <a:off x="4452331" y="2661756"/>
                  <a:ext cx="1280852" cy="353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600" b="1" i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8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67" name="TextBox 166"/>
                <p:cNvSpPr txBox="1"/>
                <p:nvPr/>
              </p:nvSpPr>
              <p:spPr>
                <a:xfrm>
                  <a:off x="3342798" y="2160270"/>
                  <a:ext cx="660688" cy="412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8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168" name="Straight Arrow Connector 167"/>
                <p:cNvCxnSpPr/>
                <p:nvPr/>
              </p:nvCxnSpPr>
              <p:spPr bwMode="auto">
                <a:xfrm rot="5400000" flipH="1" flipV="1">
                  <a:off x="3819243" y="2418236"/>
                  <a:ext cx="508312" cy="1588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69" name="Straight Arrow Connector 168"/>
                <p:cNvCxnSpPr/>
                <p:nvPr/>
              </p:nvCxnSpPr>
              <p:spPr bwMode="auto">
                <a:xfrm flipV="1">
                  <a:off x="4076913" y="2666837"/>
                  <a:ext cx="1834081" cy="1"/>
                </a:xfrm>
                <a:prstGeom prst="straightConnector1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75" name="Rectangle 174"/>
              <p:cNvSpPr/>
              <p:nvPr/>
            </p:nvSpPr>
            <p:spPr bwMode="auto">
              <a:xfrm>
                <a:off x="5243286" y="3708400"/>
                <a:ext cx="1346886" cy="78740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5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77" name="Elbow Connector 176"/>
              <p:cNvCxnSpPr>
                <a:endCxn id="175" idx="1"/>
              </p:cNvCxnSpPr>
              <p:nvPr/>
            </p:nvCxnSpPr>
            <p:spPr bwMode="auto">
              <a:xfrm>
                <a:off x="50800" y="4102100"/>
                <a:ext cx="5192486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5" name="Group 226"/>
              <p:cNvGrpSpPr/>
              <p:nvPr/>
            </p:nvGrpSpPr>
            <p:grpSpPr>
              <a:xfrm>
                <a:off x="758469" y="643671"/>
                <a:ext cx="769182" cy="939383"/>
                <a:chOff x="381000" y="2997367"/>
                <a:chExt cx="1203996" cy="990990"/>
              </a:xfrm>
            </p:grpSpPr>
            <p:sp>
              <p:nvSpPr>
                <p:cNvPr id="228" name="Rectangle 227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381000" y="2997367"/>
                  <a:ext cx="1203996" cy="839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H</a:t>
                  </a:r>
                  <a:r>
                    <a:rPr lang="en-GB" sz="7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SV</a:t>
                  </a:r>
                  <a:endParaRPr lang="en-GB" sz="7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grpSp>
            <p:nvGrpSpPr>
              <p:cNvPr id="6" name="Group 233"/>
              <p:cNvGrpSpPr/>
              <p:nvPr/>
            </p:nvGrpSpPr>
            <p:grpSpPr>
              <a:xfrm>
                <a:off x="758470" y="1697353"/>
                <a:ext cx="769182" cy="866775"/>
                <a:chOff x="381000" y="3019142"/>
                <a:chExt cx="1203996" cy="861639"/>
              </a:xfrm>
            </p:grpSpPr>
            <p:sp>
              <p:nvSpPr>
                <p:cNvPr id="235" name="Rectangle 234"/>
                <p:cNvSpPr/>
                <p:nvPr/>
              </p:nvSpPr>
              <p:spPr bwMode="auto">
                <a:xfrm>
                  <a:off x="449597" y="3019142"/>
                  <a:ext cx="1066800" cy="861639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381000" y="3028608"/>
                  <a:ext cx="1203996" cy="6738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500" b="1" dirty="0" smtClean="0">
                      <a:solidFill>
                        <a:srgbClr val="0000CC"/>
                      </a:solidFill>
                    </a:rPr>
                    <a:t>YRGB </a:t>
                  </a:r>
                  <a:br>
                    <a:rPr lang="en-GB" sz="5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500" b="1" dirty="0" smtClean="0">
                      <a:solidFill>
                        <a:srgbClr val="0000CC"/>
                      </a:solidFill>
                    </a:rPr>
                    <a:t>Sat</a:t>
                  </a:r>
                  <a:r>
                    <a:rPr lang="en-GB" sz="500" b="1" baseline="-25000" dirty="0" smtClean="0">
                      <a:solidFill>
                        <a:srgbClr val="0000CC"/>
                      </a:solidFill>
                    </a:rPr>
                    <a:t>YUV</a:t>
                  </a:r>
                  <a:endParaRPr lang="en-GB" sz="5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37" name="Elbow Connector 236"/>
              <p:cNvCxnSpPr/>
              <p:nvPr/>
            </p:nvCxnSpPr>
            <p:spPr bwMode="auto">
              <a:xfrm>
                <a:off x="453669" y="2122797"/>
                <a:ext cx="360855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39" name="Shape 238"/>
              <p:cNvCxnSpPr/>
              <p:nvPr/>
            </p:nvCxnSpPr>
            <p:spPr bwMode="auto">
              <a:xfrm rot="5400000" flipH="1" flipV="1">
                <a:off x="-1380664" y="2855770"/>
                <a:ext cx="4004951" cy="360967"/>
              </a:xfrm>
              <a:prstGeom prst="bentConnector3">
                <a:avLst>
                  <a:gd name="adj1" fmla="val 100103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68" name="Straight Arrow Connector 267"/>
              <p:cNvCxnSpPr/>
              <p:nvPr/>
            </p:nvCxnSpPr>
            <p:spPr bwMode="auto">
              <a:xfrm rot="5400000" flipH="1" flipV="1">
                <a:off x="795185" y="2902056"/>
                <a:ext cx="692159" cy="3591"/>
              </a:xfrm>
              <a:prstGeom prst="straightConnector1">
                <a:avLst/>
              </a:prstGeom>
              <a:noFill/>
              <a:ln w="44450" cap="flat" cmpd="sng" algn="ctr">
                <a:solidFill>
                  <a:srgbClr val="00823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178" name="Rectangle 177"/>
              <p:cNvSpPr/>
              <p:nvPr/>
            </p:nvSpPr>
            <p:spPr>
              <a:xfrm>
                <a:off x="223544" y="3914743"/>
                <a:ext cx="761996" cy="3831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700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" name="Group 233"/>
              <p:cNvGrpSpPr/>
              <p:nvPr/>
            </p:nvGrpSpPr>
            <p:grpSpPr>
              <a:xfrm>
                <a:off x="758470" y="2821305"/>
                <a:ext cx="769182" cy="838200"/>
                <a:chOff x="381000" y="2971800"/>
                <a:chExt cx="1203996" cy="838200"/>
              </a:xfrm>
            </p:grpSpPr>
            <p:sp>
              <p:nvSpPr>
                <p:cNvPr id="82" name="Rectangle 81"/>
                <p:cNvSpPr/>
                <p:nvPr/>
              </p:nvSpPr>
              <p:spPr bwMode="auto">
                <a:xfrm>
                  <a:off x="449597" y="2971800"/>
                  <a:ext cx="1066800" cy="8382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381000" y="2997370"/>
                  <a:ext cx="1203996" cy="736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5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5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Y</a:t>
                  </a:r>
                  <a:endParaRPr lang="en-GB" sz="700" b="1" baseline="-250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sp>
            <p:nvSpPr>
              <p:cNvPr id="87" name="TextBox 86"/>
              <p:cNvSpPr txBox="1"/>
              <p:nvPr/>
            </p:nvSpPr>
            <p:spPr>
              <a:xfrm>
                <a:off x="5212394" y="3699304"/>
                <a:ext cx="1446086" cy="70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 smtClean="0">
                    <a:solidFill>
                      <a:srgbClr val="0000CC"/>
                    </a:solidFill>
                  </a:rPr>
                  <a:t>RGB</a:t>
                </a:r>
                <a:br>
                  <a:rPr lang="en-US" sz="600" b="1" dirty="0" smtClean="0">
                    <a:solidFill>
                      <a:srgbClr val="0000CC"/>
                    </a:solidFill>
                  </a:rPr>
                </a:br>
                <a:r>
                  <a:rPr lang="en-US" sz="600" b="1" dirty="0" smtClean="0">
                    <a:solidFill>
                      <a:srgbClr val="0000CC"/>
                    </a:solidFill>
                  </a:rPr>
                  <a:t>Color matrix</a:t>
                </a:r>
                <a:br>
                  <a:rPr lang="en-US" sz="600" b="1" dirty="0" smtClean="0">
                    <a:solidFill>
                      <a:srgbClr val="0000CC"/>
                    </a:solidFill>
                  </a:rPr>
                </a:br>
                <a:r>
                  <a:rPr lang="en-US" sz="600" b="1" dirty="0" smtClean="0">
                    <a:solidFill>
                      <a:srgbClr val="0000CC"/>
                    </a:solidFill>
                  </a:rPr>
                  <a:t>of Saturation</a:t>
                </a:r>
                <a:endParaRPr lang="en-GB" sz="6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077199" y="3894438"/>
                <a:ext cx="761996" cy="3831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00" b="1" i="1" dirty="0" smtClean="0">
                    <a:solidFill>
                      <a:schemeClr val="tx1"/>
                    </a:solidFill>
                  </a:rPr>
                  <a:t>RGB</a:t>
                </a:r>
                <a:endParaRPr lang="en-GB" sz="70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Elbow Connector 111"/>
              <p:cNvCxnSpPr>
                <a:stCxn id="249" idx="2"/>
                <a:endCxn id="152" idx="3"/>
              </p:cNvCxnSpPr>
              <p:nvPr/>
            </p:nvCxnSpPr>
            <p:spPr bwMode="auto">
              <a:xfrm rot="5400000">
                <a:off x="6000238" y="4140470"/>
                <a:ext cx="1117843" cy="1650216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arrow" w="sm" len="sm"/>
                <a:tailEnd type="none" w="sm" len="sm"/>
              </a:ln>
              <a:effectLst/>
            </p:spPr>
          </p:cxnSp>
          <p:cxnSp>
            <p:nvCxnSpPr>
              <p:cNvPr id="66" name="Shape 238"/>
              <p:cNvCxnSpPr/>
              <p:nvPr/>
            </p:nvCxnSpPr>
            <p:spPr bwMode="auto">
              <a:xfrm>
                <a:off x="453672" y="3268980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70" name="Rectangle 69"/>
              <p:cNvSpPr/>
              <p:nvPr/>
            </p:nvSpPr>
            <p:spPr bwMode="auto">
              <a:xfrm>
                <a:off x="5014999" y="1923767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9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105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cxnSp>
            <p:nvCxnSpPr>
              <p:cNvPr id="73" name="Shape 72"/>
              <p:cNvCxnSpPr>
                <a:stCxn id="70" idx="3"/>
                <a:endCxn id="87" idx="0"/>
              </p:cNvCxnSpPr>
              <p:nvPr/>
            </p:nvCxnSpPr>
            <p:spPr bwMode="auto">
              <a:xfrm>
                <a:off x="5719849" y="2161892"/>
                <a:ext cx="215589" cy="1537412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38" name="Elbow Connector 137"/>
              <p:cNvCxnSpPr/>
              <p:nvPr/>
            </p:nvCxnSpPr>
            <p:spPr bwMode="auto">
              <a:xfrm rot="16200000" flipH="1">
                <a:off x="1172267" y="5392075"/>
                <a:ext cx="611365" cy="748884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43" name="Shape 102"/>
              <p:cNvCxnSpPr/>
              <p:nvPr/>
            </p:nvCxnSpPr>
            <p:spPr bwMode="auto">
              <a:xfrm>
                <a:off x="1444273" y="5046667"/>
                <a:ext cx="417644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172" name="Shape 108"/>
              <p:cNvCxnSpPr>
                <a:endCxn id="152" idx="0"/>
              </p:cNvCxnSpPr>
              <p:nvPr/>
            </p:nvCxnSpPr>
            <p:spPr bwMode="auto">
              <a:xfrm>
                <a:off x="4351848" y="5040957"/>
                <a:ext cx="1029777" cy="245418"/>
              </a:xfrm>
              <a:prstGeom prst="bentConnector2">
                <a:avLst/>
              </a:prstGeom>
              <a:noFill/>
              <a:ln w="444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grpSp>
            <p:nvGrpSpPr>
              <p:cNvPr id="8" name="Group 226"/>
              <p:cNvGrpSpPr/>
              <p:nvPr/>
            </p:nvGrpSpPr>
            <p:grpSpPr>
              <a:xfrm>
                <a:off x="718916" y="4537502"/>
                <a:ext cx="769182" cy="939385"/>
                <a:chOff x="381000" y="2997365"/>
                <a:chExt cx="1203996" cy="990992"/>
              </a:xfrm>
            </p:grpSpPr>
            <p:sp>
              <p:nvSpPr>
                <p:cNvPr id="186" name="Rectangle 185"/>
                <p:cNvSpPr/>
                <p:nvPr/>
              </p:nvSpPr>
              <p:spPr bwMode="auto">
                <a:xfrm>
                  <a:off x="449597" y="3033771"/>
                  <a:ext cx="1066800" cy="954586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7" name="TextBox 186"/>
                <p:cNvSpPr txBox="1"/>
                <p:nvPr/>
              </p:nvSpPr>
              <p:spPr>
                <a:xfrm>
                  <a:off x="381000" y="2997365"/>
                  <a:ext cx="1203996" cy="839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RGB 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to</a:t>
                  </a:r>
                  <a:br>
                    <a:rPr lang="en-GB" sz="700" b="1" dirty="0" smtClean="0">
                      <a:solidFill>
                        <a:srgbClr val="0000CC"/>
                      </a:solidFill>
                    </a:rPr>
                  </a:br>
                  <a:r>
                    <a:rPr lang="en-GB" sz="700" b="1" dirty="0" smtClean="0">
                      <a:solidFill>
                        <a:srgbClr val="0000CC"/>
                      </a:solidFill>
                    </a:rPr>
                    <a:t>HS</a:t>
                  </a:r>
                  <a:r>
                    <a:rPr lang="en-GB" sz="700" b="1" dirty="0" smtClean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rPr>
                    <a:t>V</a:t>
                  </a:r>
                  <a:endParaRPr lang="en-GB" sz="700" b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  <p:cxnSp>
            <p:nvCxnSpPr>
              <p:cNvPr id="205" name="Shape 238"/>
              <p:cNvCxnSpPr/>
              <p:nvPr/>
            </p:nvCxnSpPr>
            <p:spPr bwMode="auto">
              <a:xfrm>
                <a:off x="440973" y="5016503"/>
                <a:ext cx="348621" cy="1588"/>
              </a:xfrm>
              <a:prstGeom prst="bentConnector3">
                <a:avLst>
                  <a:gd name="adj1" fmla="val 50000"/>
                </a:avLst>
              </a:prstGeom>
              <a:noFill/>
              <a:ln w="4445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cxnSp>
            <p:nvCxnSpPr>
              <p:cNvPr id="211" name="Elbow Connector 137"/>
              <p:cNvCxnSpPr>
                <a:endCxn id="152" idx="2"/>
              </p:cNvCxnSpPr>
              <p:nvPr/>
            </p:nvCxnSpPr>
            <p:spPr bwMode="auto">
              <a:xfrm flipV="1">
                <a:off x="4384874" y="5762625"/>
                <a:ext cx="996751" cy="305411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  <p:sp>
            <p:nvSpPr>
              <p:cNvPr id="249" name="TextBox 248"/>
              <p:cNvSpPr txBox="1"/>
              <p:nvPr/>
            </p:nvSpPr>
            <p:spPr>
              <a:xfrm>
                <a:off x="6654016" y="3699304"/>
                <a:ext cx="1460500" cy="707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b="1" dirty="0" smtClean="0">
                    <a:solidFill>
                      <a:srgbClr val="0000CC"/>
                    </a:solidFill>
                  </a:rPr>
                  <a:t>HSV</a:t>
                </a:r>
                <a:br>
                  <a:rPr lang="en-US" sz="600" b="1" dirty="0" smtClean="0">
                    <a:solidFill>
                      <a:srgbClr val="0000CC"/>
                    </a:solidFill>
                  </a:rPr>
                </a:br>
                <a:r>
                  <a:rPr lang="en-US" sz="600" b="1" dirty="0" smtClean="0">
                    <a:solidFill>
                      <a:srgbClr val="0000CC"/>
                    </a:solidFill>
                  </a:rPr>
                  <a:t>Saturation</a:t>
                </a:r>
                <a:br>
                  <a:rPr lang="en-US" sz="600" b="1" dirty="0" smtClean="0">
                    <a:solidFill>
                      <a:srgbClr val="0000CC"/>
                    </a:solidFill>
                  </a:rPr>
                </a:br>
                <a:r>
                  <a:rPr lang="en-US" sz="600" b="1" dirty="0" smtClean="0">
                    <a:solidFill>
                      <a:srgbClr val="0000CC"/>
                    </a:solidFill>
                  </a:rPr>
                  <a:t>in RGB</a:t>
                </a:r>
                <a:endParaRPr lang="en-GB" sz="600" b="1" dirty="0" smtClean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635270" y="2654301"/>
                <a:ext cx="1479549" cy="4715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500" b="1" i="1" baseline="-25000" dirty="0" smtClean="0">
                    <a:solidFill>
                      <a:srgbClr val="452A7A"/>
                    </a:solidFill>
                  </a:rPr>
                  <a:t>YUV</a:t>
                </a:r>
                <a:endParaRPr lang="en-GB" sz="500" i="1" baseline="-25000" dirty="0">
                  <a:solidFill>
                    <a:srgbClr val="452A7A"/>
                  </a:solidFill>
                </a:endParaRPr>
              </a:p>
            </p:txBody>
          </p:sp>
          <p:grpSp>
            <p:nvGrpSpPr>
              <p:cNvPr id="9" name="Group 83"/>
              <p:cNvGrpSpPr/>
              <p:nvPr/>
            </p:nvGrpSpPr>
            <p:grpSpPr>
              <a:xfrm>
                <a:off x="1752985" y="5586577"/>
                <a:ext cx="2646982" cy="915018"/>
                <a:chOff x="2211996" y="5523074"/>
                <a:chExt cx="2646982" cy="915018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2238362" y="5556259"/>
                  <a:ext cx="2620616" cy="871151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0" name="TextBox 179"/>
                <p:cNvSpPr txBox="1"/>
                <p:nvPr/>
              </p:nvSpPr>
              <p:spPr>
                <a:xfrm>
                  <a:off x="3383718" y="6084415"/>
                  <a:ext cx="1280851" cy="353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Saturation</a:t>
                  </a:r>
                  <a:r>
                    <a:rPr lang="en-US" sz="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8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2211996" y="5523074"/>
                  <a:ext cx="660688" cy="412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0000CC"/>
                      </a:solidFill>
                    </a:rPr>
                    <a:t>Sat</a:t>
                  </a:r>
                  <a:endParaRPr lang="en-GB" sz="800" b="1" baseline="-25000" dirty="0" smtClean="0">
                    <a:solidFill>
                      <a:srgbClr val="0000CC"/>
                    </a:solidFill>
                  </a:endParaRPr>
                </a:p>
              </p:txBody>
            </p:sp>
            <p:pic>
              <p:nvPicPr>
                <p:cNvPr id="96258" name="Picture 2" descr="C:\Documents and Settings\nroux\Desktop\darkSat_Sat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/>
                </a:blip>
                <a:srcRect l="8662" t="54140" r="8823" b="3604"/>
                <a:stretch>
                  <a:fillRect/>
                </a:stretch>
              </p:blipFill>
              <p:spPr bwMode="auto">
                <a:xfrm>
                  <a:off x="2908300" y="5727700"/>
                  <a:ext cx="1828800" cy="421749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84" name="Straight Arrow Connector 183"/>
                <p:cNvCxnSpPr/>
                <p:nvPr/>
              </p:nvCxnSpPr>
              <p:spPr bwMode="auto">
                <a:xfrm flipV="1">
                  <a:off x="2993259" y="6089496"/>
                  <a:ext cx="1834081" cy="1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83" name="Straight Arrow Connector 182"/>
                <p:cNvCxnSpPr/>
                <p:nvPr/>
              </p:nvCxnSpPr>
              <p:spPr bwMode="auto">
                <a:xfrm rot="5400000" flipH="1" flipV="1">
                  <a:off x="2735589" y="5840895"/>
                  <a:ext cx="508312" cy="1588"/>
                </a:xfrm>
                <a:prstGeom prst="straightConnector1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10" name="Group 84"/>
              <p:cNvGrpSpPr/>
              <p:nvPr/>
            </p:nvGrpSpPr>
            <p:grpSpPr>
              <a:xfrm>
                <a:off x="1763489" y="4579632"/>
                <a:ext cx="2603452" cy="917560"/>
                <a:chOff x="2222500" y="4516129"/>
                <a:chExt cx="2603452" cy="917560"/>
              </a:xfrm>
            </p:grpSpPr>
            <p:sp>
              <p:nvSpPr>
                <p:cNvPr id="150" name="Rectangle 149"/>
                <p:cNvSpPr/>
                <p:nvPr/>
              </p:nvSpPr>
              <p:spPr bwMode="auto">
                <a:xfrm>
                  <a:off x="2233986" y="4516129"/>
                  <a:ext cx="2591966" cy="897255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56" name="TextBox 155"/>
                <p:cNvSpPr txBox="1"/>
                <p:nvPr/>
              </p:nvSpPr>
              <p:spPr>
                <a:xfrm>
                  <a:off x="3977275" y="5080012"/>
                  <a:ext cx="832614" cy="353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600" b="1" dirty="0" smtClean="0">
                      <a:solidFill>
                        <a:srgbClr val="0000CC"/>
                      </a:solidFill>
                    </a:rPr>
                    <a:t>Hue</a:t>
                  </a:r>
                  <a:r>
                    <a:rPr lang="en-GB" sz="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6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163" name="TextBox 162"/>
                <p:cNvSpPr txBox="1"/>
                <p:nvPr/>
              </p:nvSpPr>
              <p:spPr>
                <a:xfrm>
                  <a:off x="2222500" y="4521202"/>
                  <a:ext cx="743583" cy="412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8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</a:p>
              </p:txBody>
            </p:sp>
            <p:pic>
              <p:nvPicPr>
                <p:cNvPr id="80" name="Picture 3" descr="C:\Documents and Settings\nroux\Desktop\darkSat_Hu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lum/>
                </a:blip>
                <a:srcRect l="9574" t="54066" r="8367" b="3736"/>
                <a:stretch>
                  <a:fillRect/>
                </a:stretch>
              </p:blipFill>
              <p:spPr bwMode="auto">
                <a:xfrm>
                  <a:off x="2909888" y="4676775"/>
                  <a:ext cx="1828799" cy="462281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171" name="Straight Arrow Connector 170"/>
                <p:cNvCxnSpPr/>
                <p:nvPr/>
              </p:nvCxnSpPr>
              <p:spPr bwMode="auto">
                <a:xfrm flipV="1">
                  <a:off x="2980630" y="5074454"/>
                  <a:ext cx="1814030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170" name="Straight Arrow Connector 169"/>
                <p:cNvCxnSpPr/>
                <p:nvPr/>
              </p:nvCxnSpPr>
              <p:spPr bwMode="auto">
                <a:xfrm rot="5400000" flipH="1" flipV="1">
                  <a:off x="2709187" y="4813707"/>
                  <a:ext cx="534195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32" name="Rectangle 131"/>
              <p:cNvSpPr/>
              <p:nvPr/>
            </p:nvSpPr>
            <p:spPr>
              <a:xfrm>
                <a:off x="4038600" y="5562602"/>
                <a:ext cx="458061" cy="501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1" dirty="0" smtClean="0">
                    <a:solidFill>
                      <a:srgbClr val="0000CC"/>
                    </a:solidFill>
                  </a:rPr>
                  <a:t>*</a:t>
                </a:r>
                <a:endParaRPr lang="en-GB" sz="1050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114799" y="1676401"/>
                <a:ext cx="458061" cy="5010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1" dirty="0" smtClean="0">
                    <a:solidFill>
                      <a:srgbClr val="0000CC"/>
                    </a:solidFill>
                  </a:rPr>
                  <a:t>*</a:t>
                </a:r>
                <a:endParaRPr lang="en-GB" sz="1050" dirty="0"/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5029200" y="5286375"/>
                <a:ext cx="704850" cy="476250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48628" rIns="36000" bIns="48628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900" b="1" i="1" u="none" strike="noStrike" cap="none" normalizeH="0" baseline="0" dirty="0" smtClean="0">
                    <a:ln>
                      <a:noFill/>
                    </a:ln>
                    <a:solidFill>
                      <a:srgbClr val="0000CC"/>
                    </a:solidFill>
                    <a:effectLst/>
                    <a:latin typeface="Arial" charset="0"/>
                  </a:rPr>
                  <a:t>Min</a:t>
                </a:r>
                <a:r>
                  <a:rPr kumimoji="0" lang="en-GB" sz="105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rPr>
                  <a:t> </a:t>
                </a: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705598" y="5181600"/>
                <a:ext cx="1479549" cy="4715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500" b="1" i="1" dirty="0" smtClean="0">
                    <a:solidFill>
                      <a:srgbClr val="452A7A"/>
                    </a:solidFill>
                  </a:rPr>
                  <a:t>Gain of Colour Saturation</a:t>
                </a:r>
                <a:r>
                  <a:rPr lang="en-GB" sz="500" b="1" i="1" baseline="-25000" dirty="0" smtClean="0">
                    <a:solidFill>
                      <a:srgbClr val="452A7A"/>
                    </a:solidFill>
                  </a:rPr>
                  <a:t>HSV</a:t>
                </a:r>
                <a:endParaRPr lang="en-GB" sz="500" i="1" baseline="-25000" dirty="0">
                  <a:solidFill>
                    <a:srgbClr val="452A7A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 bwMode="auto">
            <a:xfrm>
              <a:off x="3962400" y="685800"/>
              <a:ext cx="5011615" cy="5791200"/>
            </a:xfrm>
            <a:prstGeom prst="rect">
              <a:avLst/>
            </a:prstGeom>
            <a:noFill/>
            <a:ln w="50800" cap="flat" cmpd="sng" algn="ctr">
              <a:solidFill>
                <a:srgbClr val="B27DFF">
                  <a:alpha val="56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73138" eaLnBrk="1" hangingPunct="1">
                <a:spcBef>
                  <a:spcPct val="50000"/>
                </a:spcBef>
              </a:pPr>
              <a:endParaRPr lang="en-GB" sz="3200" smtClean="0">
                <a:solidFill>
                  <a:srgbClr val="000000"/>
                </a:solidFill>
              </a:endParaRPr>
            </a:p>
          </p:txBody>
        </p:sp>
        <p:pic>
          <p:nvPicPr>
            <p:cNvPr id="98" name="Picture 2" descr="C:\NrPhoto\ColorVibrancy2\satLut.png"/>
            <p:cNvPicPr>
              <a:picLocks noChangeAspect="1" noChangeArrowheads="1"/>
            </p:cNvPicPr>
            <p:nvPr/>
          </p:nvPicPr>
          <p:blipFill>
            <a:blip r:embed="rId5" cstate="print"/>
            <a:srcRect l="8044" t="58757" r="7491" b="6065"/>
            <a:stretch>
              <a:fillRect/>
            </a:stretch>
          </p:blipFill>
          <p:spPr bwMode="auto">
            <a:xfrm>
              <a:off x="5105400" y="838200"/>
              <a:ext cx="3048000" cy="914400"/>
            </a:xfrm>
            <a:prstGeom prst="rect">
              <a:avLst/>
            </a:prstGeom>
            <a:noFill/>
            <a:ln>
              <a:solidFill>
                <a:srgbClr val="B27DFF"/>
              </a:solidFill>
            </a:ln>
          </p:spPr>
        </p:pic>
        <p:grpSp>
          <p:nvGrpSpPr>
            <p:cNvPr id="11" name="Group 102"/>
            <p:cNvGrpSpPr/>
            <p:nvPr/>
          </p:nvGrpSpPr>
          <p:grpSpPr>
            <a:xfrm>
              <a:off x="381000" y="1295400"/>
              <a:ext cx="2590800" cy="885855"/>
              <a:chOff x="1371600" y="762000"/>
              <a:chExt cx="2590800" cy="885855"/>
            </a:xfrm>
          </p:grpSpPr>
          <p:grpSp>
            <p:nvGrpSpPr>
              <p:cNvPr id="12" name="Group 93"/>
              <p:cNvGrpSpPr/>
              <p:nvPr/>
            </p:nvGrpSpPr>
            <p:grpSpPr>
              <a:xfrm>
                <a:off x="1371600" y="762000"/>
                <a:ext cx="2590800" cy="885855"/>
                <a:chOff x="3850856" y="969615"/>
                <a:chExt cx="2590800" cy="885855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3927056" y="969615"/>
                  <a:ext cx="240001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800" b="1" dirty="0" smtClean="0">
                      <a:solidFill>
                        <a:srgbClr val="7030A0"/>
                      </a:solidFill>
                    </a:rPr>
                    <a:t>Saturation</a:t>
                  </a:r>
                  <a:r>
                    <a:rPr lang="en-GB" sz="1800" b="1" i="1" baseline="-25000" dirty="0" smtClean="0">
                      <a:solidFill>
                        <a:srgbClr val="7030A0"/>
                      </a:solidFill>
                    </a:rPr>
                    <a:t>YUV</a:t>
                  </a:r>
                  <a:r>
                    <a:rPr lang="en-GB" sz="1800" b="1" dirty="0" smtClean="0">
                      <a:solidFill>
                        <a:srgbClr val="7030A0"/>
                      </a:solidFill>
                    </a:rPr>
                    <a:t>  </a:t>
                  </a:r>
                  <a:r>
                    <a:rPr lang="en-GB" sz="1100" b="1" dirty="0" smtClean="0">
                      <a:solidFill>
                        <a:srgbClr val="7030A0"/>
                      </a:solidFill>
                    </a:rPr>
                    <a:t>[0:250%]</a:t>
                  </a:r>
                  <a:endParaRPr lang="en-GB" sz="1800" b="1" dirty="0">
                    <a:solidFill>
                      <a:srgbClr val="7030A0"/>
                    </a:solidFill>
                  </a:endParaRPr>
                </a:p>
              </p:txBody>
            </p:sp>
            <p:pic>
              <p:nvPicPr>
                <p:cNvPr id="90" name="Picture 2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lum bright="-10000" contrast="30000"/>
                </a:blip>
                <a:srcRect l="5573" t="17109" r="82552" b="78904"/>
                <a:stretch>
                  <a:fillRect/>
                </a:stretch>
              </p:blipFill>
              <p:spPr bwMode="auto">
                <a:xfrm>
                  <a:off x="3850856" y="1398270"/>
                  <a:ext cx="2590800" cy="457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99" name="Rectangle 98"/>
              <p:cNvSpPr/>
              <p:nvPr/>
            </p:nvSpPr>
            <p:spPr bwMode="auto">
              <a:xfrm>
                <a:off x="1447800" y="762000"/>
                <a:ext cx="2438400" cy="838200"/>
              </a:xfrm>
              <a:prstGeom prst="rect">
                <a:avLst/>
              </a:prstGeom>
              <a:noFill/>
              <a:ln w="38100" cap="flat" cmpd="sng" algn="ctr">
                <a:solidFill>
                  <a:srgbClr val="B27D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Group 101"/>
            <p:cNvGrpSpPr/>
            <p:nvPr/>
          </p:nvGrpSpPr>
          <p:grpSpPr>
            <a:xfrm>
              <a:off x="381000" y="4483100"/>
              <a:ext cx="2514600" cy="847725"/>
              <a:chOff x="1371600" y="5486400"/>
              <a:chExt cx="2514600" cy="847725"/>
            </a:xfrm>
          </p:grpSpPr>
          <p:pic>
            <p:nvPicPr>
              <p:cNvPr id="91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-10000" contrast="30000"/>
              </a:blip>
              <a:srcRect l="5573" t="20431" r="82552" b="75499"/>
              <a:stretch>
                <a:fillRect/>
              </a:stretch>
            </p:blipFill>
            <p:spPr bwMode="auto">
              <a:xfrm>
                <a:off x="1600200" y="5867400"/>
                <a:ext cx="2171700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9" name="TextBox 88"/>
              <p:cNvSpPr txBox="1"/>
              <p:nvPr/>
            </p:nvSpPr>
            <p:spPr>
              <a:xfrm>
                <a:off x="1371600" y="5514975"/>
                <a:ext cx="250581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800" b="1" dirty="0" smtClean="0">
                    <a:solidFill>
                      <a:srgbClr val="7030A0"/>
                    </a:solidFill>
                  </a:rPr>
                  <a:t>Saturation</a:t>
                </a:r>
                <a:r>
                  <a:rPr lang="en-GB" sz="1800" b="1" i="1" baseline="-25000" dirty="0" smtClean="0">
                    <a:solidFill>
                      <a:srgbClr val="7030A0"/>
                    </a:solidFill>
                  </a:rPr>
                  <a:t>HSV</a:t>
                </a:r>
                <a:r>
                  <a:rPr lang="en-GB" sz="1800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GB" sz="1100" b="1" dirty="0" smtClean="0">
                    <a:solidFill>
                      <a:srgbClr val="7030A0"/>
                    </a:solidFill>
                  </a:rPr>
                  <a:t>[100:250%]</a:t>
                </a:r>
                <a:endParaRPr lang="en-GB" sz="18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447800" y="5486400"/>
                <a:ext cx="2438400" cy="838200"/>
              </a:xfrm>
              <a:prstGeom prst="rect">
                <a:avLst/>
              </a:prstGeom>
              <a:noFill/>
              <a:ln w="38100" cap="flat" cmpd="sng" algn="ctr">
                <a:solidFill>
                  <a:srgbClr val="B27D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105" name="Picture 2" descr="C:\Documents and Settings\nroux\Desktop\darkSat_Hue.png"/>
            <p:cNvPicPr>
              <a:picLocks noChangeAspect="1" noChangeArrowheads="1"/>
            </p:cNvPicPr>
            <p:nvPr/>
          </p:nvPicPr>
          <p:blipFill>
            <a:blip r:embed="rId9" cstate="print"/>
            <a:srcRect l="9118" t="56537" r="8823" b="26469"/>
            <a:stretch>
              <a:fillRect/>
            </a:stretch>
          </p:blipFill>
          <p:spPr bwMode="auto">
            <a:xfrm>
              <a:off x="4998720" y="5638800"/>
              <a:ext cx="1524000" cy="685800"/>
            </a:xfrm>
            <a:prstGeom prst="rect">
              <a:avLst/>
            </a:prstGeom>
            <a:noFill/>
            <a:ln>
              <a:solidFill>
                <a:srgbClr val="B27DFF"/>
              </a:solidFill>
            </a:ln>
          </p:spPr>
        </p:pic>
        <p:pic>
          <p:nvPicPr>
            <p:cNvPr id="106" name="Picture 2" descr="C:\Documents and Settings\nroux\Desktop\darkSat_Sat.png"/>
            <p:cNvPicPr>
              <a:picLocks noChangeAspect="1" noChangeArrowheads="1"/>
            </p:cNvPicPr>
            <p:nvPr/>
          </p:nvPicPr>
          <p:blipFill>
            <a:blip r:embed="rId10" cstate="print"/>
            <a:srcRect l="9042" t="55728" r="8443" b="24867"/>
            <a:stretch>
              <a:fillRect/>
            </a:stretch>
          </p:blipFill>
          <p:spPr bwMode="auto">
            <a:xfrm>
              <a:off x="6705600" y="5605411"/>
              <a:ext cx="1524000" cy="762000"/>
            </a:xfrm>
            <a:prstGeom prst="rect">
              <a:avLst/>
            </a:prstGeom>
            <a:noFill/>
            <a:ln>
              <a:solidFill>
                <a:srgbClr val="B27DFF"/>
              </a:solidFill>
            </a:ln>
          </p:spPr>
        </p:pic>
        <p:cxnSp>
          <p:nvCxnSpPr>
            <p:cNvPr id="108" name="Straight Arrow Connector 107"/>
            <p:cNvCxnSpPr/>
            <p:nvPr/>
          </p:nvCxnSpPr>
          <p:spPr bwMode="auto">
            <a:xfrm rot="5400000">
              <a:off x="5508460" y="1766638"/>
              <a:ext cx="1592179" cy="649703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9" name="Straight Arrow Connector 108"/>
            <p:cNvCxnSpPr/>
            <p:nvPr/>
          </p:nvCxnSpPr>
          <p:spPr bwMode="auto">
            <a:xfrm rot="16200000" flipV="1">
              <a:off x="5049004" y="5001379"/>
              <a:ext cx="1198645" cy="19048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 rot="10800000">
              <a:off x="6075949" y="4932948"/>
              <a:ext cx="1248776" cy="648703"/>
            </a:xfrm>
            <a:prstGeom prst="straightConnector1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6" name="Straight Connector 115"/>
            <p:cNvCxnSpPr/>
            <p:nvPr/>
          </p:nvCxnSpPr>
          <p:spPr bwMode="auto">
            <a:xfrm rot="10800000">
              <a:off x="4940300" y="946150"/>
              <a:ext cx="1676400" cy="0"/>
            </a:xfrm>
            <a:prstGeom prst="line">
              <a:avLst/>
            </a:prstGeom>
            <a:noFill/>
            <a:ln w="28575" cap="flat" cmpd="sng" algn="ctr">
              <a:solidFill>
                <a:srgbClr val="83217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Elbow Connector 117"/>
            <p:cNvCxnSpPr>
              <a:stCxn id="99" idx="0"/>
            </p:cNvCxnSpPr>
            <p:nvPr/>
          </p:nvCxnSpPr>
          <p:spPr bwMode="auto">
            <a:xfrm rot="5400000" flipH="1" flipV="1">
              <a:off x="3162300" y="-495300"/>
              <a:ext cx="304800" cy="3276600"/>
            </a:xfrm>
            <a:prstGeom prst="bentConnector2">
              <a:avLst/>
            </a:prstGeom>
            <a:noFill/>
            <a:ln w="4445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 rot="10800000" flipV="1">
              <a:off x="4406900" y="5715000"/>
              <a:ext cx="3213100" cy="1270"/>
            </a:xfrm>
            <a:prstGeom prst="line">
              <a:avLst/>
            </a:prstGeom>
            <a:noFill/>
            <a:ln w="28575" cap="flat" cmpd="sng" algn="ctr">
              <a:solidFill>
                <a:srgbClr val="83217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Elbow Connector 122"/>
            <p:cNvCxnSpPr>
              <a:stCxn id="101" idx="2"/>
            </p:cNvCxnSpPr>
            <p:nvPr/>
          </p:nvCxnSpPr>
          <p:spPr bwMode="auto">
            <a:xfrm rot="16200000" flipH="1">
              <a:off x="2895600" y="4102100"/>
              <a:ext cx="368300" cy="2806700"/>
            </a:xfrm>
            <a:prstGeom prst="bentConnector2">
              <a:avLst/>
            </a:prstGeom>
            <a:noFill/>
            <a:ln w="4445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2" name="Title 1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12- Entry level user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32</a:t>
            </a:fld>
            <a:r>
              <a:rPr lang="en-US" smtClean="0"/>
              <a:t>/37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12- Advance user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202A5D-4369-49BF-BA0A-11A3693BC3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 1.72</a:t>
            </a:r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66700" y="1066800"/>
            <a:ext cx="8610600" cy="5143500"/>
            <a:chOff x="266700" y="1066800"/>
            <a:chExt cx="8610600" cy="5143500"/>
          </a:xfrm>
        </p:grpSpPr>
        <p:sp>
          <p:nvSpPr>
            <p:cNvPr id="5" name="Rectangle 4"/>
            <p:cNvSpPr/>
            <p:nvPr/>
          </p:nvSpPr>
          <p:spPr>
            <a:xfrm>
              <a:off x="364679" y="2552700"/>
              <a:ext cx="2400144" cy="1752600"/>
            </a:xfrm>
            <a:prstGeom prst="rect">
              <a:avLst/>
            </a:prstGeom>
            <a:noFill/>
            <a:ln w="38100" cap="flat" cmpd="sng" algn="ctr">
              <a:solidFill>
                <a:srgbClr val="B27D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73138" eaLnBrk="1" hangingPunct="1">
                <a:spcBef>
                  <a:spcPct val="50000"/>
                </a:spcBef>
              </a:pPr>
              <a:r>
                <a:rPr lang="en-GB" sz="1800" b="1" dirty="0" smtClean="0">
                  <a:solidFill>
                    <a:srgbClr val="7030A0"/>
                  </a:solidFill>
                </a:rPr>
                <a:t>Scene recognition</a:t>
              </a:r>
              <a:br>
                <a:rPr lang="en-GB" sz="1800" b="1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/>
              </a:r>
              <a:br>
                <a:rPr lang="en-GB" sz="1400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>   - Compiled exposure</a:t>
              </a:r>
              <a:br>
                <a:rPr lang="en-GB" sz="1400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>   - WB colour temperature</a:t>
              </a:r>
              <a:br>
                <a:rPr lang="en-GB" sz="1400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>   - </a:t>
              </a:r>
              <a:r>
                <a:rPr lang="en-GB" sz="1400" dirty="0" err="1" smtClean="0">
                  <a:solidFill>
                    <a:srgbClr val="7030A0"/>
                  </a:solidFill>
                </a:rPr>
                <a:t>Locii</a:t>
              </a:r>
              <a:r>
                <a:rPr lang="en-GB" sz="1400" dirty="0" smtClean="0">
                  <a:solidFill>
                    <a:srgbClr val="7030A0"/>
                  </a:solidFill>
                </a:rPr>
                <a:t> stats </a:t>
              </a:r>
              <a:br>
                <a:rPr lang="en-GB" sz="1400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>   - Face detection</a:t>
              </a:r>
              <a:br>
                <a:rPr lang="en-GB" sz="1400" dirty="0" smtClean="0">
                  <a:solidFill>
                    <a:srgbClr val="7030A0"/>
                  </a:solidFill>
                </a:rPr>
              </a:br>
              <a:r>
                <a:rPr lang="en-GB" sz="1400" dirty="0" smtClean="0">
                  <a:solidFill>
                    <a:srgbClr val="7030A0"/>
                  </a:solidFill>
                </a:rPr>
                <a:t>   -  …</a:t>
              </a:r>
            </a:p>
          </p:txBody>
        </p:sp>
        <p:cxnSp>
          <p:nvCxnSpPr>
            <p:cNvPr id="6" name="Elbow Connector 117"/>
            <p:cNvCxnSpPr>
              <a:stCxn id="5" idx="3"/>
            </p:cNvCxnSpPr>
            <p:nvPr/>
          </p:nvCxnSpPr>
          <p:spPr bwMode="auto">
            <a:xfrm>
              <a:off x="2764823" y="3429000"/>
              <a:ext cx="1426177" cy="1588"/>
            </a:xfrm>
            <a:prstGeom prst="straightConnector1">
              <a:avLst/>
            </a:prstGeom>
            <a:noFill/>
            <a:ln w="44450" cap="flat" cmpd="sng" algn="ctr">
              <a:solidFill>
                <a:srgbClr val="83217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7" name="Group 6"/>
            <p:cNvGrpSpPr/>
            <p:nvPr/>
          </p:nvGrpSpPr>
          <p:grpSpPr>
            <a:xfrm>
              <a:off x="266700" y="1066800"/>
              <a:ext cx="8610600" cy="5143500"/>
              <a:chOff x="381000" y="685800"/>
              <a:chExt cx="8593015" cy="5791200"/>
            </a:xfrm>
          </p:grpSpPr>
          <p:grpSp>
            <p:nvGrpSpPr>
              <p:cNvPr id="8" name="Group 83"/>
              <p:cNvGrpSpPr/>
              <p:nvPr/>
            </p:nvGrpSpPr>
            <p:grpSpPr>
              <a:xfrm>
                <a:off x="4160229" y="2178969"/>
                <a:ext cx="4721323" cy="3059948"/>
                <a:chOff x="50800" y="640080"/>
                <a:chExt cx="9042400" cy="5861515"/>
              </a:xfrm>
            </p:grpSpPr>
            <p:cxnSp>
              <p:nvCxnSpPr>
                <p:cNvPr id="29" name="Elbow Connector 28"/>
                <p:cNvCxnSpPr>
                  <a:stCxn id="45" idx="3"/>
                </p:cNvCxnSpPr>
                <p:nvPr/>
              </p:nvCxnSpPr>
              <p:spPr bwMode="auto">
                <a:xfrm>
                  <a:off x="6590172" y="4102100"/>
                  <a:ext cx="2503028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sp>
              <p:nvSpPr>
                <p:cNvPr id="30" name="Rectangle 29"/>
                <p:cNvSpPr/>
                <p:nvPr/>
              </p:nvSpPr>
              <p:spPr bwMode="auto">
                <a:xfrm>
                  <a:off x="6787880" y="3708400"/>
                  <a:ext cx="1154670" cy="8255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1" name="Elbow Connector 30"/>
                <p:cNvCxnSpPr/>
                <p:nvPr/>
              </p:nvCxnSpPr>
              <p:spPr bwMode="auto">
                <a:xfrm>
                  <a:off x="1483826" y="2176771"/>
                  <a:ext cx="408119" cy="1597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32" name="Straight Arrow Connector 31"/>
                <p:cNvCxnSpPr/>
                <p:nvPr/>
              </p:nvCxnSpPr>
              <p:spPr bwMode="auto">
                <a:xfrm>
                  <a:off x="1368070" y="3278505"/>
                  <a:ext cx="533400" cy="1588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823B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grpSp>
              <p:nvGrpSpPr>
                <p:cNvPr id="33" name="Group 134"/>
                <p:cNvGrpSpPr/>
                <p:nvPr/>
              </p:nvGrpSpPr>
              <p:grpSpPr>
                <a:xfrm>
                  <a:off x="1792538" y="2744304"/>
                  <a:ext cx="2667000" cy="957228"/>
                  <a:chOff x="2959179" y="4793781"/>
                  <a:chExt cx="2667000" cy="957228"/>
                </a:xfrm>
                <a:solidFill>
                  <a:schemeClr val="bg1"/>
                </a:solidFill>
              </p:grpSpPr>
              <p:sp>
                <p:nvSpPr>
                  <p:cNvPr id="100" name="Rectangle 99"/>
                  <p:cNvSpPr/>
                  <p:nvPr/>
                </p:nvSpPr>
                <p:spPr bwMode="auto">
                  <a:xfrm>
                    <a:off x="2982993" y="4851732"/>
                    <a:ext cx="2643186" cy="878102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5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01" name="Picture 3" descr="C:\NrPhoto\ColorVibrancy2\Value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383042" y="4948887"/>
                    <a:ext cx="2219326" cy="485172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074752" y="5397332"/>
                    <a:ext cx="1329973" cy="3536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600" b="1" dirty="0" smtClean="0">
                        <a:solidFill>
                          <a:srgbClr val="0000CC"/>
                        </a:solidFill>
                      </a:rPr>
                      <a:t>Luminance</a:t>
                    </a:r>
                    <a:r>
                      <a:rPr lang="en-GB" sz="600" b="1" i="1" baseline="-25000" dirty="0" smtClean="0">
                        <a:solidFill>
                          <a:srgbClr val="0000CC"/>
                        </a:solidFill>
                      </a:rPr>
                      <a:t>YUV</a:t>
                    </a:r>
                    <a:endParaRPr lang="en-GB" sz="800" b="1" i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959179" y="4793781"/>
                    <a:ext cx="743583" cy="412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b="1" dirty="0" smtClean="0">
                        <a:solidFill>
                          <a:srgbClr val="0000CC"/>
                        </a:solidFill>
                      </a:rPr>
                      <a:t>S</a:t>
                    </a:r>
                    <a:r>
                      <a:rPr lang="en-GB" sz="800" b="1" baseline="-25000" dirty="0" smtClean="0">
                        <a:solidFill>
                          <a:srgbClr val="0000CC"/>
                        </a:solidFill>
                      </a:rPr>
                      <a:t>Max</a:t>
                    </a:r>
                    <a:endParaRPr lang="en-GB" sz="800" b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cxnSp>
                <p:nvCxnSpPr>
                  <p:cNvPr id="104" name="Straight Arrow Connector 103"/>
                  <p:cNvCxnSpPr/>
                  <p:nvPr/>
                </p:nvCxnSpPr>
                <p:spPr bwMode="auto">
                  <a:xfrm rot="5400000" flipH="1" flipV="1">
                    <a:off x="3405349" y="5126288"/>
                    <a:ext cx="511012" cy="1588"/>
                  </a:xfrm>
                  <a:prstGeom prst="straightConnector1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105" name="Straight Arrow Connector 104"/>
                  <p:cNvCxnSpPr/>
                  <p:nvPr/>
                </p:nvCxnSpPr>
                <p:spPr bwMode="auto">
                  <a:xfrm flipV="1">
                    <a:off x="3664822" y="5373064"/>
                    <a:ext cx="1892301" cy="1"/>
                  </a:xfrm>
                  <a:prstGeom prst="straightConnector1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</p:grpSp>
            <p:cxnSp>
              <p:nvCxnSpPr>
                <p:cNvPr id="34" name="Shape 102"/>
                <p:cNvCxnSpPr/>
                <p:nvPr/>
              </p:nvCxnSpPr>
              <p:spPr bwMode="auto">
                <a:xfrm>
                  <a:off x="1483826" y="1152835"/>
                  <a:ext cx="417644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accent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sp>
              <p:nvSpPr>
                <p:cNvPr id="35" name="Rectangle 34"/>
                <p:cNvSpPr/>
                <p:nvPr/>
              </p:nvSpPr>
              <p:spPr bwMode="auto">
                <a:xfrm>
                  <a:off x="1814528" y="685800"/>
                  <a:ext cx="2591966" cy="897255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36" name="Picture 2" descr="C:\Documents and Settings\nroux\Desktop\combhue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7296" t="49935" r="11316" b="17815"/>
                <a:stretch>
                  <a:fillRect/>
                </a:stretch>
              </p:blipFill>
              <p:spPr bwMode="auto">
                <a:xfrm>
                  <a:off x="2434870" y="792480"/>
                  <a:ext cx="1843529" cy="453650"/>
                </a:xfrm>
                <a:prstGeom prst="rect">
                  <a:avLst/>
                </a:prstGeom>
                <a:noFill/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3549794" y="1249679"/>
                  <a:ext cx="832614" cy="3536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600" b="1" dirty="0" smtClean="0">
                      <a:solidFill>
                        <a:srgbClr val="0000CC"/>
                      </a:solidFill>
                    </a:rPr>
                    <a:t>Hue</a:t>
                  </a:r>
                  <a:r>
                    <a:rPr lang="en-GB" sz="600" b="1" i="1" baseline="-25000" dirty="0" smtClean="0">
                      <a:solidFill>
                        <a:srgbClr val="0000CC"/>
                      </a:solidFill>
                    </a:rPr>
                    <a:t>HSV</a:t>
                  </a:r>
                  <a:endParaRPr lang="en-GB" sz="600" b="1" i="1" baseline="-25000" dirty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1788450" y="640080"/>
                  <a:ext cx="743583" cy="412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b="1" dirty="0" smtClean="0">
                      <a:solidFill>
                        <a:srgbClr val="0000CC"/>
                      </a:solidFill>
                    </a:rPr>
                    <a:t>S</a:t>
                  </a:r>
                  <a:r>
                    <a:rPr lang="en-GB" sz="800" b="1" baseline="-25000" dirty="0" smtClean="0">
                      <a:solidFill>
                        <a:srgbClr val="0000CC"/>
                      </a:solidFill>
                    </a:rPr>
                    <a:t>Max</a:t>
                  </a:r>
                  <a:endParaRPr lang="en-GB" sz="800" b="1" baseline="-25000" dirty="0">
                    <a:solidFill>
                      <a:srgbClr val="0000CC"/>
                    </a:solidFill>
                  </a:endParaRPr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 bwMode="auto">
                <a:xfrm rot="5400000" flipH="1" flipV="1">
                  <a:off x="2289729" y="983378"/>
                  <a:ext cx="534195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0" name="Straight Arrow Connector 39"/>
                <p:cNvCxnSpPr/>
                <p:nvPr/>
              </p:nvCxnSpPr>
              <p:spPr bwMode="auto">
                <a:xfrm flipV="1">
                  <a:off x="2561172" y="1244125"/>
                  <a:ext cx="1814030" cy="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cxnSp>
              <p:nvCxnSpPr>
                <p:cNvPr id="41" name="Shape 108"/>
                <p:cNvCxnSpPr>
                  <a:endCxn id="58" idx="0"/>
                </p:cNvCxnSpPr>
                <p:nvPr/>
              </p:nvCxnSpPr>
              <p:spPr bwMode="auto">
                <a:xfrm>
                  <a:off x="4410581" y="1088575"/>
                  <a:ext cx="956843" cy="835192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chemeClr val="accent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42" name="Shape 113"/>
                <p:cNvCxnSpPr>
                  <a:endCxn id="58" idx="2"/>
                </p:cNvCxnSpPr>
                <p:nvPr/>
              </p:nvCxnSpPr>
              <p:spPr bwMode="auto">
                <a:xfrm flipV="1">
                  <a:off x="4459538" y="2400017"/>
                  <a:ext cx="907886" cy="822162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rgbClr val="00823B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43" name="Elbow Connector 42"/>
                <p:cNvCxnSpPr>
                  <a:endCxn id="58" idx="1"/>
                </p:cNvCxnSpPr>
                <p:nvPr/>
              </p:nvCxnSpPr>
              <p:spPr bwMode="auto">
                <a:xfrm>
                  <a:off x="4439520" y="2161506"/>
                  <a:ext cx="575479" cy="386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grpSp>
              <p:nvGrpSpPr>
                <p:cNvPr id="44" name="Group 162"/>
                <p:cNvGrpSpPr/>
                <p:nvPr/>
              </p:nvGrpSpPr>
              <p:grpSpPr>
                <a:xfrm>
                  <a:off x="1818904" y="1725930"/>
                  <a:ext cx="2620616" cy="881833"/>
                  <a:chOff x="3322016" y="2133600"/>
                  <a:chExt cx="2620616" cy="881833"/>
                </a:xfrm>
                <a:solidFill>
                  <a:schemeClr val="bg1"/>
                </a:solidFill>
              </p:grpSpPr>
              <p:sp>
                <p:nvSpPr>
                  <p:cNvPr id="94" name="Rectangle 93"/>
                  <p:cNvSpPr/>
                  <p:nvPr/>
                </p:nvSpPr>
                <p:spPr bwMode="auto">
                  <a:xfrm>
                    <a:off x="3322016" y="2133600"/>
                    <a:ext cx="2620616" cy="871151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5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95" name="Picture 2" descr="C:\NrPhoto\ColorVibrancy2\satLut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lum contrast="20000"/>
                  </a:blip>
                  <a:srcRect l="8044" t="58757" r="7491" b="6065"/>
                  <a:stretch>
                    <a:fillRect/>
                  </a:stretch>
                </p:blipFill>
                <p:spPr bwMode="auto">
                  <a:xfrm>
                    <a:off x="3970578" y="2240280"/>
                    <a:ext cx="1832777" cy="477354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452331" y="2661756"/>
                    <a:ext cx="1280852" cy="3536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b="1" dirty="0" smtClean="0">
                        <a:solidFill>
                          <a:srgbClr val="0000CC"/>
                        </a:solidFill>
                      </a:rPr>
                      <a:t>Saturation</a:t>
                    </a:r>
                    <a:r>
                      <a:rPr lang="en-US" sz="600" b="1" i="1" baseline="-25000" dirty="0" smtClean="0">
                        <a:solidFill>
                          <a:srgbClr val="0000CC"/>
                        </a:solidFill>
                      </a:rPr>
                      <a:t>YUV</a:t>
                    </a:r>
                    <a:endParaRPr lang="en-GB" sz="800" b="1" i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3342798" y="2160270"/>
                    <a:ext cx="660688" cy="412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b="1" dirty="0" smtClean="0">
                        <a:solidFill>
                          <a:srgbClr val="0000CC"/>
                        </a:solidFill>
                      </a:rPr>
                      <a:t>Sat</a:t>
                    </a:r>
                    <a:endParaRPr lang="en-GB" sz="800" b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cxnSp>
                <p:nvCxnSpPr>
                  <p:cNvPr id="98" name="Straight Arrow Connector 97"/>
                  <p:cNvCxnSpPr/>
                  <p:nvPr/>
                </p:nvCxnSpPr>
                <p:spPr bwMode="auto">
                  <a:xfrm rot="5400000" flipH="1" flipV="1">
                    <a:off x="3819243" y="2418236"/>
                    <a:ext cx="508312" cy="1588"/>
                  </a:xfrm>
                  <a:prstGeom prst="straightConnector1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99" name="Straight Arrow Connector 98"/>
                  <p:cNvCxnSpPr/>
                  <p:nvPr/>
                </p:nvCxnSpPr>
                <p:spPr bwMode="auto">
                  <a:xfrm flipV="1">
                    <a:off x="4076913" y="2666837"/>
                    <a:ext cx="1834081" cy="1"/>
                  </a:xfrm>
                  <a:prstGeom prst="straightConnector1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</p:grpSp>
            <p:sp>
              <p:nvSpPr>
                <p:cNvPr id="45" name="Rectangle 44"/>
                <p:cNvSpPr/>
                <p:nvPr/>
              </p:nvSpPr>
              <p:spPr bwMode="auto">
                <a:xfrm>
                  <a:off x="5243286" y="3708400"/>
                  <a:ext cx="1346886" cy="78740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105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46" name="Elbow Connector 45"/>
                <p:cNvCxnSpPr>
                  <a:endCxn id="45" idx="1"/>
                </p:cNvCxnSpPr>
                <p:nvPr/>
              </p:nvCxnSpPr>
              <p:spPr bwMode="auto">
                <a:xfrm>
                  <a:off x="50800" y="4102100"/>
                  <a:ext cx="5192486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grpSp>
              <p:nvGrpSpPr>
                <p:cNvPr id="47" name="Group 226"/>
                <p:cNvGrpSpPr/>
                <p:nvPr/>
              </p:nvGrpSpPr>
              <p:grpSpPr>
                <a:xfrm>
                  <a:off x="758469" y="643671"/>
                  <a:ext cx="769182" cy="939383"/>
                  <a:chOff x="381000" y="2997367"/>
                  <a:chExt cx="1203996" cy="990990"/>
                </a:xfrm>
              </p:grpSpPr>
              <p:sp>
                <p:nvSpPr>
                  <p:cNvPr id="92" name="Rectangle 91"/>
                  <p:cNvSpPr/>
                  <p:nvPr/>
                </p:nvSpPr>
                <p:spPr bwMode="auto">
                  <a:xfrm>
                    <a:off x="449597" y="3033771"/>
                    <a:ext cx="1066800" cy="95458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381000" y="2997367"/>
                    <a:ext cx="1203996" cy="8394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RGB 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to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H</a:t>
                    </a:r>
                    <a:r>
                      <a:rPr lang="en-GB" sz="700" b="1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rPr>
                      <a:t>SV</a:t>
                    </a:r>
                    <a:endParaRPr lang="en-GB" sz="700" b="1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8" name="Group 233"/>
                <p:cNvGrpSpPr/>
                <p:nvPr/>
              </p:nvGrpSpPr>
              <p:grpSpPr>
                <a:xfrm>
                  <a:off x="758470" y="1697353"/>
                  <a:ext cx="769182" cy="866775"/>
                  <a:chOff x="381000" y="3019142"/>
                  <a:chExt cx="1203996" cy="861639"/>
                </a:xfrm>
              </p:grpSpPr>
              <p:sp>
                <p:nvSpPr>
                  <p:cNvPr id="90" name="Rectangle 89"/>
                  <p:cNvSpPr/>
                  <p:nvPr/>
                </p:nvSpPr>
                <p:spPr bwMode="auto">
                  <a:xfrm>
                    <a:off x="449597" y="3019142"/>
                    <a:ext cx="1066800" cy="861639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381000" y="3028608"/>
                    <a:ext cx="1203996" cy="6738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500" b="1" dirty="0" smtClean="0">
                        <a:solidFill>
                          <a:srgbClr val="0000CC"/>
                        </a:solidFill>
                      </a:rPr>
                      <a:t>YRGB </a:t>
                    </a:r>
                    <a:br>
                      <a:rPr lang="en-GB" sz="5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to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500" b="1" dirty="0" smtClean="0">
                        <a:solidFill>
                          <a:srgbClr val="0000CC"/>
                        </a:solidFill>
                      </a:rPr>
                      <a:t>Sat</a:t>
                    </a:r>
                    <a:r>
                      <a:rPr lang="en-GB" sz="500" b="1" baseline="-25000" dirty="0" smtClean="0">
                        <a:solidFill>
                          <a:srgbClr val="0000CC"/>
                        </a:solidFill>
                      </a:rPr>
                      <a:t>YUV</a:t>
                    </a:r>
                    <a:endParaRPr lang="en-GB" sz="500" b="1" baseline="-25000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cxnSp>
              <p:nvCxnSpPr>
                <p:cNvPr id="49" name="Elbow Connector 48"/>
                <p:cNvCxnSpPr/>
                <p:nvPr/>
              </p:nvCxnSpPr>
              <p:spPr bwMode="auto">
                <a:xfrm>
                  <a:off x="453669" y="2122797"/>
                  <a:ext cx="360855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50" name="Shape 238"/>
                <p:cNvCxnSpPr/>
                <p:nvPr/>
              </p:nvCxnSpPr>
              <p:spPr bwMode="auto">
                <a:xfrm rot="5400000" flipH="1" flipV="1">
                  <a:off x="-1380664" y="2855770"/>
                  <a:ext cx="4004951" cy="360967"/>
                </a:xfrm>
                <a:prstGeom prst="bentConnector3">
                  <a:avLst>
                    <a:gd name="adj1" fmla="val 100103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51" name="Straight Arrow Connector 50"/>
                <p:cNvCxnSpPr/>
                <p:nvPr/>
              </p:nvCxnSpPr>
              <p:spPr bwMode="auto">
                <a:xfrm rot="5400000" flipH="1" flipV="1">
                  <a:off x="795185" y="2902056"/>
                  <a:ext cx="692159" cy="3591"/>
                </a:xfrm>
                <a:prstGeom prst="straightConnector1">
                  <a:avLst/>
                </a:prstGeom>
                <a:noFill/>
                <a:ln w="44450" cap="flat" cmpd="sng" algn="ctr">
                  <a:solidFill>
                    <a:srgbClr val="00823B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sp>
              <p:nvSpPr>
                <p:cNvPr id="52" name="Rectangle 51"/>
                <p:cNvSpPr/>
                <p:nvPr/>
              </p:nvSpPr>
              <p:spPr>
                <a:xfrm>
                  <a:off x="223544" y="3914743"/>
                  <a:ext cx="761996" cy="3831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00" b="1" i="1" dirty="0" smtClean="0">
                      <a:solidFill>
                        <a:schemeClr val="tx1"/>
                      </a:solidFill>
                    </a:rPr>
                    <a:t>RGB</a:t>
                  </a:r>
                  <a:endParaRPr lang="en-GB" sz="700" i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3" name="Group 233"/>
                <p:cNvGrpSpPr/>
                <p:nvPr/>
              </p:nvGrpSpPr>
              <p:grpSpPr>
                <a:xfrm>
                  <a:off x="758470" y="2821305"/>
                  <a:ext cx="769182" cy="838200"/>
                  <a:chOff x="381000" y="2971800"/>
                  <a:chExt cx="1203996" cy="838200"/>
                </a:xfrm>
              </p:grpSpPr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449597" y="2971800"/>
                    <a:ext cx="1066800" cy="838200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381000" y="2997370"/>
                    <a:ext cx="1203996" cy="7368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500" b="1" dirty="0" smtClean="0">
                        <a:solidFill>
                          <a:srgbClr val="0000CC"/>
                        </a:solidFill>
                      </a:rPr>
                      <a:t>RGB </a:t>
                    </a:r>
                    <a:br>
                      <a:rPr lang="en-GB" sz="5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to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Y</a:t>
                    </a:r>
                    <a:endParaRPr lang="en-GB" sz="700" b="1" baseline="-25000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54" name="TextBox 53"/>
                <p:cNvSpPr txBox="1"/>
                <p:nvPr/>
              </p:nvSpPr>
              <p:spPr>
                <a:xfrm>
                  <a:off x="5212394" y="3699304"/>
                  <a:ext cx="1446086" cy="70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RGB</a:t>
                  </a:r>
                  <a:br>
                    <a:rPr lang="en-US" sz="600" b="1" dirty="0" smtClean="0">
                      <a:solidFill>
                        <a:srgbClr val="0000CC"/>
                      </a:solidFill>
                    </a:rPr>
                  </a:br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Color matrix</a:t>
                  </a:r>
                  <a:br>
                    <a:rPr lang="en-US" sz="600" b="1" dirty="0" smtClean="0">
                      <a:solidFill>
                        <a:srgbClr val="0000CC"/>
                      </a:solidFill>
                    </a:rPr>
                  </a:br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of Saturation</a:t>
                  </a:r>
                  <a:endParaRPr lang="en-GB" sz="600" b="1" dirty="0" smtClean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8077199" y="3894438"/>
                  <a:ext cx="761996" cy="3831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700" b="1" i="1" dirty="0" smtClean="0">
                      <a:solidFill>
                        <a:schemeClr val="tx1"/>
                      </a:solidFill>
                    </a:rPr>
                    <a:t>RGB</a:t>
                  </a:r>
                  <a:endParaRPr lang="en-GB" sz="700" i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" name="Elbow Connector 111"/>
                <p:cNvCxnSpPr>
                  <a:stCxn id="66" idx="2"/>
                  <a:endCxn id="72" idx="3"/>
                </p:cNvCxnSpPr>
                <p:nvPr/>
              </p:nvCxnSpPr>
              <p:spPr bwMode="auto">
                <a:xfrm rot="5400000">
                  <a:off x="6000238" y="4140470"/>
                  <a:ext cx="1117843" cy="1650216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rgbClr val="832175"/>
                  </a:solidFill>
                  <a:prstDash val="solid"/>
                  <a:round/>
                  <a:headEnd type="arrow" w="sm" len="sm"/>
                  <a:tailEnd type="none" w="sm" len="sm"/>
                </a:ln>
                <a:effectLst/>
              </p:spPr>
            </p:cxnSp>
            <p:cxnSp>
              <p:nvCxnSpPr>
                <p:cNvPr id="57" name="Shape 238"/>
                <p:cNvCxnSpPr/>
                <p:nvPr/>
              </p:nvCxnSpPr>
              <p:spPr bwMode="auto">
                <a:xfrm>
                  <a:off x="453672" y="3268980"/>
                  <a:ext cx="348621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sp>
              <p:nvSpPr>
                <p:cNvPr id="58" name="Rectangle 57"/>
                <p:cNvSpPr/>
                <p:nvPr/>
              </p:nvSpPr>
              <p:spPr bwMode="auto">
                <a:xfrm>
                  <a:off x="5014999" y="1923767"/>
                  <a:ext cx="704850" cy="47625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48628" rIns="36000" bIns="48628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900" b="1" i="1" u="none" strike="noStrike" cap="none" normalizeH="0" baseline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latin typeface="Arial" charset="0"/>
                    </a:rPr>
                    <a:t>Min</a:t>
                  </a:r>
                  <a:r>
                    <a:rPr kumimoji="0" lang="en-GB" sz="105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rPr>
                    <a:t> </a:t>
                  </a:r>
                </a:p>
              </p:txBody>
            </p:sp>
            <p:cxnSp>
              <p:nvCxnSpPr>
                <p:cNvPr id="59" name="Shape 58"/>
                <p:cNvCxnSpPr>
                  <a:stCxn id="58" idx="3"/>
                  <a:endCxn id="54" idx="0"/>
                </p:cNvCxnSpPr>
                <p:nvPr/>
              </p:nvCxnSpPr>
              <p:spPr bwMode="auto">
                <a:xfrm>
                  <a:off x="5719849" y="2161892"/>
                  <a:ext cx="215589" cy="1537412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rgbClr val="832175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60" name="Elbow Connector 137"/>
                <p:cNvCxnSpPr/>
                <p:nvPr/>
              </p:nvCxnSpPr>
              <p:spPr bwMode="auto">
                <a:xfrm rot="16200000" flipH="1">
                  <a:off x="1172267" y="5392075"/>
                  <a:ext cx="611365" cy="748884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61" name="Shape 102"/>
                <p:cNvCxnSpPr/>
                <p:nvPr/>
              </p:nvCxnSpPr>
              <p:spPr bwMode="auto">
                <a:xfrm>
                  <a:off x="1444273" y="5046667"/>
                  <a:ext cx="417644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accent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62" name="Shape 108"/>
                <p:cNvCxnSpPr>
                  <a:endCxn id="72" idx="0"/>
                </p:cNvCxnSpPr>
                <p:nvPr/>
              </p:nvCxnSpPr>
              <p:spPr bwMode="auto">
                <a:xfrm>
                  <a:off x="4351848" y="5040957"/>
                  <a:ext cx="1029777" cy="245418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chemeClr val="accent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grpSp>
              <p:nvGrpSpPr>
                <p:cNvPr id="63" name="Group 226"/>
                <p:cNvGrpSpPr/>
                <p:nvPr/>
              </p:nvGrpSpPr>
              <p:grpSpPr>
                <a:xfrm>
                  <a:off x="718916" y="4537502"/>
                  <a:ext cx="769182" cy="939385"/>
                  <a:chOff x="381000" y="2997365"/>
                  <a:chExt cx="1203996" cy="990992"/>
                </a:xfrm>
              </p:grpSpPr>
              <p:sp>
                <p:nvSpPr>
                  <p:cNvPr id="86" name="Rectangle 85"/>
                  <p:cNvSpPr/>
                  <p:nvPr/>
                </p:nvSpPr>
                <p:spPr bwMode="auto">
                  <a:xfrm>
                    <a:off x="449597" y="3033771"/>
                    <a:ext cx="1066800" cy="95458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381000" y="2997365"/>
                    <a:ext cx="1203996" cy="8394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RGB 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to</a:t>
                    </a:r>
                    <a:br>
                      <a:rPr lang="en-GB" sz="700" b="1" dirty="0" smtClean="0">
                        <a:solidFill>
                          <a:srgbClr val="0000CC"/>
                        </a:solidFill>
                      </a:rPr>
                    </a:br>
                    <a:r>
                      <a:rPr lang="en-GB" sz="700" b="1" dirty="0" smtClean="0">
                        <a:solidFill>
                          <a:srgbClr val="0000CC"/>
                        </a:solidFill>
                      </a:rPr>
                      <a:t>HS</a:t>
                    </a:r>
                    <a:r>
                      <a:rPr lang="en-GB" sz="700" b="1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rPr>
                      <a:t>V</a:t>
                    </a:r>
                    <a:endParaRPr lang="en-GB" sz="700" b="1" dirty="0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cxnSp>
              <p:nvCxnSpPr>
                <p:cNvPr id="64" name="Shape 238"/>
                <p:cNvCxnSpPr/>
                <p:nvPr/>
              </p:nvCxnSpPr>
              <p:spPr bwMode="auto">
                <a:xfrm>
                  <a:off x="440973" y="5016503"/>
                  <a:ext cx="348621" cy="1588"/>
                </a:xfrm>
                <a:prstGeom prst="bentConnector3">
                  <a:avLst>
                    <a:gd name="adj1" fmla="val 50000"/>
                  </a:avLst>
                </a:prstGeom>
                <a:noFill/>
                <a:ln w="4445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cxnSp>
              <p:nvCxnSpPr>
                <p:cNvPr id="65" name="Elbow Connector 137"/>
                <p:cNvCxnSpPr>
                  <a:endCxn id="72" idx="2"/>
                </p:cNvCxnSpPr>
                <p:nvPr/>
              </p:nvCxnSpPr>
              <p:spPr bwMode="auto">
                <a:xfrm flipV="1">
                  <a:off x="4384874" y="5762625"/>
                  <a:ext cx="996751" cy="305411"/>
                </a:xfrm>
                <a:prstGeom prst="bentConnector2">
                  <a:avLst/>
                </a:prstGeom>
                <a:noFill/>
                <a:ln w="44450" cap="flat" cmpd="sng" algn="ctr">
                  <a:solidFill>
                    <a:srgbClr val="C00000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  <p:sp>
              <p:nvSpPr>
                <p:cNvPr id="66" name="TextBox 65"/>
                <p:cNvSpPr txBox="1"/>
                <p:nvPr/>
              </p:nvSpPr>
              <p:spPr>
                <a:xfrm>
                  <a:off x="6654016" y="3699304"/>
                  <a:ext cx="1460500" cy="70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HSV</a:t>
                  </a:r>
                  <a:br>
                    <a:rPr lang="en-US" sz="600" b="1" dirty="0" smtClean="0">
                      <a:solidFill>
                        <a:srgbClr val="0000CC"/>
                      </a:solidFill>
                    </a:rPr>
                  </a:br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Saturation</a:t>
                  </a:r>
                  <a:br>
                    <a:rPr lang="en-US" sz="600" b="1" dirty="0" smtClean="0">
                      <a:solidFill>
                        <a:srgbClr val="0000CC"/>
                      </a:solidFill>
                    </a:rPr>
                  </a:br>
                  <a:r>
                    <a:rPr lang="en-US" sz="600" b="1" dirty="0" smtClean="0">
                      <a:solidFill>
                        <a:srgbClr val="0000CC"/>
                      </a:solidFill>
                    </a:rPr>
                    <a:t>in RGB</a:t>
                  </a:r>
                  <a:endParaRPr lang="en-GB" sz="600" b="1" dirty="0" smtClean="0">
                    <a:solidFill>
                      <a:srgbClr val="0000CC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5635270" y="2654301"/>
                  <a:ext cx="1479549" cy="4715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500" b="1" i="1" dirty="0" smtClean="0">
                      <a:solidFill>
                        <a:srgbClr val="452A7A"/>
                      </a:solidFill>
                    </a:rPr>
                    <a:t>Gain of Colour Saturation</a:t>
                  </a:r>
                  <a:r>
                    <a:rPr lang="en-GB" sz="500" b="1" i="1" baseline="-25000" dirty="0" smtClean="0">
                      <a:solidFill>
                        <a:srgbClr val="452A7A"/>
                      </a:solidFill>
                    </a:rPr>
                    <a:t>YUV</a:t>
                  </a:r>
                  <a:endParaRPr lang="en-GB" sz="500" i="1" baseline="-25000" dirty="0">
                    <a:solidFill>
                      <a:srgbClr val="452A7A"/>
                    </a:solidFill>
                  </a:endParaRPr>
                </a:p>
              </p:txBody>
            </p:sp>
            <p:grpSp>
              <p:nvGrpSpPr>
                <p:cNvPr id="68" name="Group 83"/>
                <p:cNvGrpSpPr/>
                <p:nvPr/>
              </p:nvGrpSpPr>
              <p:grpSpPr>
                <a:xfrm>
                  <a:off x="1752985" y="5586577"/>
                  <a:ext cx="2646982" cy="915018"/>
                  <a:chOff x="2211996" y="5523074"/>
                  <a:chExt cx="2646982" cy="915018"/>
                </a:xfrm>
              </p:grpSpPr>
              <p:sp>
                <p:nvSpPr>
                  <p:cNvPr id="80" name="Rectangle 79"/>
                  <p:cNvSpPr/>
                  <p:nvPr/>
                </p:nvSpPr>
                <p:spPr bwMode="auto">
                  <a:xfrm>
                    <a:off x="2238362" y="5556259"/>
                    <a:ext cx="2620616" cy="87115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5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3383718" y="6084415"/>
                    <a:ext cx="1280851" cy="3536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600" b="1" dirty="0" smtClean="0">
                        <a:solidFill>
                          <a:srgbClr val="0000CC"/>
                        </a:solidFill>
                      </a:rPr>
                      <a:t>Saturation</a:t>
                    </a:r>
                    <a:r>
                      <a:rPr lang="en-US" sz="600" b="1" i="1" baseline="-25000" dirty="0" smtClean="0">
                        <a:solidFill>
                          <a:srgbClr val="0000CC"/>
                        </a:solidFill>
                      </a:rPr>
                      <a:t>HSV</a:t>
                    </a:r>
                    <a:endParaRPr lang="en-GB" sz="800" b="1" i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211996" y="5523074"/>
                    <a:ext cx="660688" cy="412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b="1" dirty="0" smtClean="0">
                        <a:solidFill>
                          <a:srgbClr val="0000CC"/>
                        </a:solidFill>
                      </a:rPr>
                      <a:t>Sat</a:t>
                    </a:r>
                    <a:endParaRPr lang="en-GB" sz="800" b="1" baseline="-25000" dirty="0" smtClean="0">
                      <a:solidFill>
                        <a:srgbClr val="0000CC"/>
                      </a:solidFill>
                    </a:endParaRPr>
                  </a:p>
                </p:txBody>
              </p:sp>
              <p:pic>
                <p:nvPicPr>
                  <p:cNvPr id="83" name="Picture 2" descr="C:\Documents and Settings\nroux\Desktop\darkSat_Sat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lum/>
                  </a:blip>
                  <a:srcRect l="8662" t="54140" r="8823" b="3604"/>
                  <a:stretch>
                    <a:fillRect/>
                  </a:stretch>
                </p:blipFill>
                <p:spPr bwMode="auto">
                  <a:xfrm>
                    <a:off x="2908300" y="5727700"/>
                    <a:ext cx="1828800" cy="421749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84" name="Straight Arrow Connector 83"/>
                  <p:cNvCxnSpPr/>
                  <p:nvPr/>
                </p:nvCxnSpPr>
                <p:spPr bwMode="auto">
                  <a:xfrm flipV="1">
                    <a:off x="2993259" y="6089496"/>
                    <a:ext cx="1834081" cy="1"/>
                  </a:xfrm>
                  <a:prstGeom prst="straightConnector1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85" name="Straight Arrow Connector 84"/>
                  <p:cNvCxnSpPr/>
                  <p:nvPr/>
                </p:nvCxnSpPr>
                <p:spPr bwMode="auto">
                  <a:xfrm rot="5400000" flipH="1" flipV="1">
                    <a:off x="2735589" y="5840895"/>
                    <a:ext cx="508312" cy="1588"/>
                  </a:xfrm>
                  <a:prstGeom prst="straightConnector1">
                    <a:avLst/>
                  </a:prstGeom>
                  <a:solidFill>
                    <a:schemeClr val="bg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</p:grpSp>
            <p:grpSp>
              <p:nvGrpSpPr>
                <p:cNvPr id="69" name="Group 84"/>
                <p:cNvGrpSpPr/>
                <p:nvPr/>
              </p:nvGrpSpPr>
              <p:grpSpPr>
                <a:xfrm>
                  <a:off x="1763489" y="4579632"/>
                  <a:ext cx="2603452" cy="917560"/>
                  <a:chOff x="2222500" y="4516129"/>
                  <a:chExt cx="2603452" cy="917560"/>
                </a:xfrm>
              </p:grpSpPr>
              <p:sp>
                <p:nvSpPr>
                  <p:cNvPr id="74" name="Rectangle 73"/>
                  <p:cNvSpPr/>
                  <p:nvPr/>
                </p:nvSpPr>
                <p:spPr bwMode="auto">
                  <a:xfrm>
                    <a:off x="2233986" y="4516129"/>
                    <a:ext cx="2591966" cy="89725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0000CC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7256" tIns="48628" rIns="97256" bIns="48628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73138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05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3977275" y="5080012"/>
                    <a:ext cx="832614" cy="3536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600" b="1" dirty="0" smtClean="0">
                        <a:solidFill>
                          <a:srgbClr val="0000CC"/>
                        </a:solidFill>
                      </a:rPr>
                      <a:t>Hue</a:t>
                    </a:r>
                    <a:r>
                      <a:rPr lang="en-GB" sz="600" b="1" i="1" baseline="-25000" dirty="0" smtClean="0">
                        <a:solidFill>
                          <a:srgbClr val="0000CC"/>
                        </a:solidFill>
                      </a:rPr>
                      <a:t>HSV</a:t>
                    </a:r>
                    <a:endParaRPr lang="en-GB" sz="600" b="1" i="1" baseline="-25000" dirty="0">
                      <a:solidFill>
                        <a:srgbClr val="0000CC"/>
                      </a:solidFill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222500" y="4521202"/>
                    <a:ext cx="743583" cy="41262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800" b="1" dirty="0" smtClean="0">
                        <a:solidFill>
                          <a:srgbClr val="0000CC"/>
                        </a:solidFill>
                      </a:rPr>
                      <a:t>S</a:t>
                    </a:r>
                    <a:r>
                      <a:rPr lang="en-GB" sz="800" b="1" baseline="-25000" dirty="0" smtClean="0">
                        <a:solidFill>
                          <a:srgbClr val="0000CC"/>
                        </a:solidFill>
                      </a:rPr>
                      <a:t>Max</a:t>
                    </a:r>
                  </a:p>
                </p:txBody>
              </p:sp>
              <p:pic>
                <p:nvPicPr>
                  <p:cNvPr id="77" name="Picture 3" descr="C:\Documents and Settings\nroux\Desktop\darkSat_Hue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lum/>
                  </a:blip>
                  <a:srcRect l="9574" t="54066" r="8367" b="3736"/>
                  <a:stretch>
                    <a:fillRect/>
                  </a:stretch>
                </p:blipFill>
                <p:spPr bwMode="auto">
                  <a:xfrm>
                    <a:off x="2909888" y="4676775"/>
                    <a:ext cx="1828799" cy="462281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78" name="Straight Arrow Connector 77"/>
                  <p:cNvCxnSpPr/>
                  <p:nvPr/>
                </p:nvCxnSpPr>
                <p:spPr bwMode="auto">
                  <a:xfrm flipV="1">
                    <a:off x="2980630" y="5074454"/>
                    <a:ext cx="1814030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  <p:cxnSp>
                <p:nvCxnSpPr>
                  <p:cNvPr id="79" name="Straight Arrow Connector 78"/>
                  <p:cNvCxnSpPr/>
                  <p:nvPr/>
                </p:nvCxnSpPr>
                <p:spPr bwMode="auto">
                  <a:xfrm rot="5400000" flipH="1" flipV="1">
                    <a:off x="2709187" y="4813707"/>
                    <a:ext cx="534195" cy="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arrow"/>
                  </a:ln>
                  <a:effectLst/>
                </p:spPr>
              </p:cxnSp>
            </p:grpSp>
            <p:sp>
              <p:nvSpPr>
                <p:cNvPr id="70" name="Rectangle 69"/>
                <p:cNvSpPr/>
                <p:nvPr/>
              </p:nvSpPr>
              <p:spPr>
                <a:xfrm>
                  <a:off x="4038600" y="5562602"/>
                  <a:ext cx="458061" cy="5010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1050" b="1" dirty="0" smtClean="0">
                      <a:solidFill>
                        <a:srgbClr val="0000CC"/>
                      </a:solidFill>
                    </a:rPr>
                    <a:t>*</a:t>
                  </a:r>
                  <a:endParaRPr lang="en-GB" sz="1050" dirty="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4114799" y="1676401"/>
                  <a:ext cx="458061" cy="5010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1050" b="1" dirty="0" smtClean="0">
                      <a:solidFill>
                        <a:srgbClr val="0000CC"/>
                      </a:solidFill>
                    </a:rPr>
                    <a:t>*</a:t>
                  </a:r>
                  <a:endParaRPr lang="en-GB" sz="105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 bwMode="auto">
                <a:xfrm>
                  <a:off x="5029200" y="5286375"/>
                  <a:ext cx="704850" cy="476250"/>
                </a:xfrm>
                <a:prstGeom prst="rect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00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36000" tIns="48628" rIns="36000" bIns="48628" numCol="1" rtlCol="0" anchor="ctr" anchorCtr="1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900" b="1" i="1" u="none" strike="noStrike" cap="none" normalizeH="0" baseline="0" dirty="0" smtClean="0">
                      <a:ln>
                        <a:noFill/>
                      </a:ln>
                      <a:solidFill>
                        <a:srgbClr val="0000CC"/>
                      </a:solidFill>
                      <a:effectLst/>
                      <a:latin typeface="Arial" charset="0"/>
                    </a:rPr>
                    <a:t>Min</a:t>
                  </a:r>
                  <a:r>
                    <a:rPr kumimoji="0" lang="en-GB" sz="105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charset="0"/>
                    </a:rPr>
                    <a:t> 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6705598" y="5181600"/>
                  <a:ext cx="1479549" cy="47156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500" b="1" i="1" dirty="0" smtClean="0">
                      <a:solidFill>
                        <a:srgbClr val="452A7A"/>
                      </a:solidFill>
                    </a:rPr>
                    <a:t>Gain of Colour Saturation</a:t>
                  </a:r>
                  <a:r>
                    <a:rPr lang="en-GB" sz="500" b="1" i="1" baseline="-25000" dirty="0" smtClean="0">
                      <a:solidFill>
                        <a:srgbClr val="452A7A"/>
                      </a:solidFill>
                    </a:rPr>
                    <a:t>HSV</a:t>
                  </a:r>
                  <a:endParaRPr lang="en-GB" sz="500" i="1" baseline="-25000" dirty="0">
                    <a:solidFill>
                      <a:srgbClr val="452A7A"/>
                    </a:solidFill>
                  </a:endParaRPr>
                </a:p>
              </p:txBody>
            </p:sp>
          </p:grpSp>
          <p:sp>
            <p:nvSpPr>
              <p:cNvPr id="9" name="Rectangle 8"/>
              <p:cNvSpPr/>
              <p:nvPr/>
            </p:nvSpPr>
            <p:spPr bwMode="auto">
              <a:xfrm>
                <a:off x="3962400" y="685800"/>
                <a:ext cx="5011615" cy="5791200"/>
              </a:xfrm>
              <a:prstGeom prst="rect">
                <a:avLst/>
              </a:prstGeom>
              <a:noFill/>
              <a:ln w="50800" cap="flat" cmpd="sng" algn="ctr">
                <a:solidFill>
                  <a:srgbClr val="B27DFF">
                    <a:alpha val="56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73138" eaLnBrk="1" hangingPunct="1">
                  <a:spcBef>
                    <a:spcPct val="50000"/>
                  </a:spcBef>
                </a:pPr>
                <a:endParaRPr lang="en-GB" sz="320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" name="Picture 2" descr="C:\NrPhoto\ColorVibrancy2\satLu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8044" t="58757" r="7491" b="6065"/>
              <a:stretch>
                <a:fillRect/>
              </a:stretch>
            </p:blipFill>
            <p:spPr bwMode="auto">
              <a:xfrm>
                <a:off x="5105400" y="838200"/>
                <a:ext cx="3048000" cy="914400"/>
              </a:xfrm>
              <a:prstGeom prst="rect">
                <a:avLst/>
              </a:prstGeom>
              <a:noFill/>
              <a:ln>
                <a:solidFill>
                  <a:srgbClr val="B27DFF"/>
                </a:solidFill>
              </a:ln>
            </p:spPr>
          </p:pic>
          <p:grpSp>
            <p:nvGrpSpPr>
              <p:cNvPr id="11" name="Group 102"/>
              <p:cNvGrpSpPr/>
              <p:nvPr/>
            </p:nvGrpSpPr>
            <p:grpSpPr>
              <a:xfrm>
                <a:off x="381000" y="1295400"/>
                <a:ext cx="2590800" cy="885855"/>
                <a:chOff x="1371600" y="762000"/>
                <a:chExt cx="2590800" cy="885855"/>
              </a:xfrm>
            </p:grpSpPr>
            <p:grpSp>
              <p:nvGrpSpPr>
                <p:cNvPr id="25" name="Group 93"/>
                <p:cNvGrpSpPr/>
                <p:nvPr/>
              </p:nvGrpSpPr>
              <p:grpSpPr>
                <a:xfrm>
                  <a:off x="1371600" y="762000"/>
                  <a:ext cx="2590800" cy="885855"/>
                  <a:chOff x="3850856" y="969615"/>
                  <a:chExt cx="2590800" cy="885855"/>
                </a:xfrm>
              </p:grpSpPr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3927056" y="969615"/>
                    <a:ext cx="240001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GB" sz="1800" b="1" dirty="0" smtClean="0">
                        <a:solidFill>
                          <a:srgbClr val="7030A0"/>
                        </a:solidFill>
                      </a:rPr>
                      <a:t>Saturation</a:t>
                    </a:r>
                    <a:r>
                      <a:rPr lang="en-GB" sz="1800" b="1" i="1" baseline="-25000" dirty="0" smtClean="0">
                        <a:solidFill>
                          <a:srgbClr val="7030A0"/>
                        </a:solidFill>
                      </a:rPr>
                      <a:t>YUV</a:t>
                    </a:r>
                    <a:r>
                      <a:rPr lang="en-GB" sz="1800" b="1" dirty="0" smtClean="0">
                        <a:solidFill>
                          <a:srgbClr val="7030A0"/>
                        </a:solidFill>
                      </a:rPr>
                      <a:t>  </a:t>
                    </a:r>
                    <a:r>
                      <a:rPr lang="en-GB" sz="1100" b="1" dirty="0" smtClean="0">
                        <a:solidFill>
                          <a:srgbClr val="7030A0"/>
                        </a:solidFill>
                      </a:rPr>
                      <a:t>[0:250%]</a:t>
                    </a:r>
                    <a:endParaRPr lang="en-GB" sz="1800" b="1" dirty="0">
                      <a:solidFill>
                        <a:srgbClr val="7030A0"/>
                      </a:solidFill>
                    </a:endParaRPr>
                  </a:p>
                </p:txBody>
              </p:sp>
              <p:pic>
                <p:nvPicPr>
                  <p:cNvPr id="28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lum bright="-10000" contrast="30000"/>
                  </a:blip>
                  <a:srcRect l="5573" t="17109" r="82552" b="78904"/>
                  <a:stretch>
                    <a:fillRect/>
                  </a:stretch>
                </p:blipFill>
                <p:spPr bwMode="auto">
                  <a:xfrm>
                    <a:off x="3850856" y="1398270"/>
                    <a:ext cx="2590800" cy="4572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26" name="Rectangle 25"/>
                <p:cNvSpPr/>
                <p:nvPr/>
              </p:nvSpPr>
              <p:spPr bwMode="auto">
                <a:xfrm>
                  <a:off x="1447800" y="762000"/>
                  <a:ext cx="2438400" cy="83820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B27D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" name="Group 101"/>
              <p:cNvGrpSpPr/>
              <p:nvPr/>
            </p:nvGrpSpPr>
            <p:grpSpPr>
              <a:xfrm>
                <a:off x="381000" y="4483100"/>
                <a:ext cx="2514600" cy="847725"/>
                <a:chOff x="1371600" y="5486400"/>
                <a:chExt cx="2514600" cy="847725"/>
              </a:xfrm>
            </p:grpSpPr>
            <p:pic>
              <p:nvPicPr>
                <p:cNvPr id="22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lum bright="-10000" contrast="30000"/>
                </a:blip>
                <a:srcRect l="5573" t="20431" r="82552" b="75499"/>
                <a:stretch>
                  <a:fillRect/>
                </a:stretch>
              </p:blipFill>
              <p:spPr bwMode="auto">
                <a:xfrm>
                  <a:off x="1600200" y="5867400"/>
                  <a:ext cx="2171700" cy="466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1371600" y="5514975"/>
                  <a:ext cx="250581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1800" b="1" dirty="0" smtClean="0">
                      <a:solidFill>
                        <a:srgbClr val="7030A0"/>
                      </a:solidFill>
                    </a:rPr>
                    <a:t>Saturation</a:t>
                  </a:r>
                  <a:r>
                    <a:rPr lang="en-GB" sz="1800" b="1" i="1" baseline="-25000" dirty="0" smtClean="0">
                      <a:solidFill>
                        <a:srgbClr val="7030A0"/>
                      </a:solidFill>
                    </a:rPr>
                    <a:t>HSV</a:t>
                  </a:r>
                  <a:r>
                    <a:rPr lang="en-GB" sz="1800" b="1" dirty="0" smtClean="0">
                      <a:solidFill>
                        <a:srgbClr val="7030A0"/>
                      </a:solidFill>
                    </a:rPr>
                    <a:t> </a:t>
                  </a:r>
                  <a:r>
                    <a:rPr lang="en-GB" sz="1100" b="1" dirty="0" smtClean="0">
                      <a:solidFill>
                        <a:srgbClr val="7030A0"/>
                      </a:solidFill>
                    </a:rPr>
                    <a:t>[100:250%]</a:t>
                  </a:r>
                  <a:endParaRPr lang="en-GB" sz="18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1447800" y="5486400"/>
                  <a:ext cx="2438400" cy="83820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B27D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7256" tIns="48628" rIns="97256" bIns="48628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73138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32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charset="0"/>
                  </a:endParaRPr>
                </a:p>
              </p:txBody>
            </p:sp>
          </p:grpSp>
          <p:pic>
            <p:nvPicPr>
              <p:cNvPr id="13" name="Picture 2" descr="C:\Documents and Settings\nroux\Desktop\darkSat_Hue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9118" t="56537" r="8823" b="26469"/>
              <a:stretch>
                <a:fillRect/>
              </a:stretch>
            </p:blipFill>
            <p:spPr bwMode="auto">
              <a:xfrm>
                <a:off x="4998720" y="5638800"/>
                <a:ext cx="1524000" cy="685800"/>
              </a:xfrm>
              <a:prstGeom prst="rect">
                <a:avLst/>
              </a:prstGeom>
              <a:noFill/>
              <a:ln>
                <a:solidFill>
                  <a:srgbClr val="B27DFF"/>
                </a:solidFill>
              </a:ln>
            </p:spPr>
          </p:pic>
          <p:pic>
            <p:nvPicPr>
              <p:cNvPr id="14" name="Picture 2" descr="C:\Documents and Settings\nroux\Desktop\darkSat_Sat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9042" t="55728" r="8443" b="24867"/>
              <a:stretch>
                <a:fillRect/>
              </a:stretch>
            </p:blipFill>
            <p:spPr bwMode="auto">
              <a:xfrm>
                <a:off x="6705600" y="5605411"/>
                <a:ext cx="1524000" cy="762000"/>
              </a:xfrm>
              <a:prstGeom prst="rect">
                <a:avLst/>
              </a:prstGeom>
              <a:noFill/>
              <a:ln>
                <a:solidFill>
                  <a:srgbClr val="B27DFF"/>
                </a:solidFill>
              </a:ln>
            </p:spPr>
          </p:pic>
          <p:cxnSp>
            <p:nvCxnSpPr>
              <p:cNvPr id="15" name="Straight Arrow Connector 14"/>
              <p:cNvCxnSpPr/>
              <p:nvPr/>
            </p:nvCxnSpPr>
            <p:spPr bwMode="auto">
              <a:xfrm rot="5400000">
                <a:off x="5508460" y="1766638"/>
                <a:ext cx="1592179" cy="64970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6" name="Straight Arrow Connector 15"/>
              <p:cNvCxnSpPr/>
              <p:nvPr/>
            </p:nvCxnSpPr>
            <p:spPr bwMode="auto">
              <a:xfrm rot="16200000" flipV="1">
                <a:off x="5049004" y="5001379"/>
                <a:ext cx="1198645" cy="19048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7" name="Straight Arrow Connector 16"/>
              <p:cNvCxnSpPr/>
              <p:nvPr/>
            </p:nvCxnSpPr>
            <p:spPr bwMode="auto">
              <a:xfrm rot="10800000">
                <a:off x="6075949" y="4932948"/>
                <a:ext cx="1248776" cy="64870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 rot="10800000">
                <a:off x="4940300" y="946150"/>
                <a:ext cx="1676400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832175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Elbow Connector 117"/>
              <p:cNvCxnSpPr>
                <a:stCxn id="26" idx="0"/>
              </p:cNvCxnSpPr>
              <p:nvPr/>
            </p:nvCxnSpPr>
            <p:spPr bwMode="auto">
              <a:xfrm rot="5400000" flipH="1" flipV="1">
                <a:off x="3162300" y="-495299"/>
                <a:ext cx="304799" cy="3276600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 rot="10800000" flipV="1">
                <a:off x="4406900" y="5715000"/>
                <a:ext cx="3213100" cy="1270"/>
              </a:xfrm>
              <a:prstGeom prst="line">
                <a:avLst/>
              </a:prstGeom>
              <a:noFill/>
              <a:ln w="28575" cap="flat" cmpd="sng" algn="ctr">
                <a:solidFill>
                  <a:srgbClr val="832175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Elbow Connector 122"/>
              <p:cNvCxnSpPr>
                <a:stCxn id="24" idx="2"/>
              </p:cNvCxnSpPr>
              <p:nvPr/>
            </p:nvCxnSpPr>
            <p:spPr bwMode="auto">
              <a:xfrm rot="16200000" flipH="1">
                <a:off x="2895601" y="4102099"/>
                <a:ext cx="368299" cy="2806701"/>
              </a:xfrm>
              <a:prstGeom prst="bentConnector2">
                <a:avLst/>
              </a:prstGeom>
              <a:noFill/>
              <a:ln w="44450" cap="flat" cmpd="sng" algn="ctr">
                <a:solidFill>
                  <a:srgbClr val="83217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12- Advantages of Color shaper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34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233" name="Rectangle 4"/>
          <p:cNvSpPr>
            <a:spLocks noChangeArrowheads="1"/>
          </p:cNvSpPr>
          <p:nvPr/>
        </p:nvSpPr>
        <p:spPr bwMode="auto">
          <a:xfrm>
            <a:off x="228600" y="914400"/>
            <a:ext cx="8686800" cy="5760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00CC"/>
                </a:solidFill>
              </a:rPr>
              <a:t>Prevention of clipping</a:t>
            </a:r>
            <a:r>
              <a:rPr lang="en-US" sz="1800" dirty="0" smtClean="0">
                <a:solidFill>
                  <a:srgbClr val="0000CC"/>
                </a:solidFill>
              </a:rPr>
              <a:t>, whatever is the user desired saturation.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 This ensures </a:t>
            </a:r>
            <a:r>
              <a:rPr lang="en-US" sz="1800" b="1" dirty="0" smtClean="0">
                <a:solidFill>
                  <a:srgbClr val="0000CC"/>
                </a:solidFill>
              </a:rPr>
              <a:t>preservation of Hue</a:t>
            </a:r>
            <a:r>
              <a:rPr lang="en-US" sz="1800" dirty="0" smtClean="0">
                <a:solidFill>
                  <a:srgbClr val="0000CC"/>
                </a:solidFill>
              </a:rPr>
              <a:t>.</a:t>
            </a:r>
            <a:br>
              <a:rPr lang="en-US" sz="1800" dirty="0" smtClean="0">
                <a:solidFill>
                  <a:srgbClr val="0000CC"/>
                </a:solidFill>
              </a:rPr>
            </a:b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00CC"/>
                </a:solidFill>
              </a:rPr>
              <a:t>No oversaturation on skins</a:t>
            </a:r>
            <a:r>
              <a:rPr lang="en-US" sz="1800" dirty="0" smtClean="0">
                <a:solidFill>
                  <a:srgbClr val="0000CC"/>
                </a:solidFill>
              </a:rPr>
              <a:t>, avoiding red skin effect.</a:t>
            </a: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4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00CC"/>
                </a:solidFill>
              </a:rPr>
              <a:t>Preservation of neutral pixels</a:t>
            </a:r>
            <a:r>
              <a:rPr lang="en-US" sz="1800" dirty="0" smtClean="0">
                <a:solidFill>
                  <a:srgbClr val="0000CC"/>
                </a:solidFill>
              </a:rPr>
              <a:t>.</a:t>
            </a:r>
            <a:br>
              <a:rPr lang="en-US" sz="1800" dirty="0" smtClean="0">
                <a:solidFill>
                  <a:srgbClr val="0000CC"/>
                </a:solidFill>
              </a:rPr>
            </a:b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CC"/>
                </a:solidFill>
              </a:rPr>
              <a:t>Ability to </a:t>
            </a:r>
            <a:r>
              <a:rPr lang="en-US" sz="1800" b="1" dirty="0" smtClean="0">
                <a:solidFill>
                  <a:srgbClr val="0000CC"/>
                </a:solidFill>
              </a:rPr>
              <a:t>hide the chroma noise</a:t>
            </a:r>
            <a:r>
              <a:rPr lang="en-US" sz="1800" dirty="0" smtClean="0">
                <a:solidFill>
                  <a:srgbClr val="0000CC"/>
                </a:solidFill>
              </a:rPr>
              <a:t>, specially in lowlight, and darks.</a:t>
            </a: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00CC"/>
                </a:solidFill>
              </a:rPr>
              <a:t>Deeper blue and green colors</a:t>
            </a:r>
            <a:r>
              <a:rPr lang="en-US" sz="1800" dirty="0" smtClean="0">
                <a:solidFill>
                  <a:srgbClr val="0000CC"/>
                </a:solidFill>
              </a:rPr>
              <a:t>, thanks to Digital Polarizing filter effect.</a:t>
            </a: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CC"/>
                </a:solidFill>
              </a:rPr>
              <a:t>Color shaper is </a:t>
            </a:r>
            <a:r>
              <a:rPr lang="en-US" sz="1800" b="1" dirty="0" smtClean="0">
                <a:solidFill>
                  <a:srgbClr val="0000CC"/>
                </a:solidFill>
              </a:rPr>
              <a:t>less sensitive to scene </a:t>
            </a:r>
            <a:r>
              <a:rPr lang="en-US" sz="1800" dirty="0" smtClean="0">
                <a:solidFill>
                  <a:srgbClr val="0000CC"/>
                </a:solidFill>
              </a:rPr>
              <a:t>content, as oversaturation is minimized.</a:t>
            </a: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4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CC"/>
                </a:solidFill>
              </a:rPr>
              <a:t>Thanks to LUT approach, </a:t>
            </a:r>
            <a:r>
              <a:rPr lang="en-US" sz="1800" b="1" dirty="0" smtClean="0">
                <a:solidFill>
                  <a:srgbClr val="0000CC"/>
                </a:solidFill>
              </a:rPr>
              <a:t>flexible adaption</a:t>
            </a:r>
            <a:r>
              <a:rPr lang="en-US" sz="1800" dirty="0" smtClean="0">
                <a:solidFill>
                  <a:srgbClr val="0000CC"/>
                </a:solidFill>
              </a:rPr>
              <a:t> of color shaper to scene recognition/modes.</a:t>
            </a:r>
          </a:p>
          <a:p>
            <a:pPr>
              <a:lnSpc>
                <a:spcPts val="16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sz="1800" dirty="0" smtClean="0">
              <a:solidFill>
                <a:srgbClr val="0000CC"/>
              </a:solidFill>
            </a:endParaRP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sz="1800" b="1" dirty="0" smtClean="0">
                <a:solidFill>
                  <a:srgbClr val="0000CC"/>
                </a:solidFill>
              </a:rPr>
              <a:t>►</a:t>
            </a:r>
            <a:r>
              <a:rPr lang="en-US" sz="1800" dirty="0" smtClean="0">
                <a:solidFill>
                  <a:srgbClr val="0000CC"/>
                </a:solidFill>
              </a:rPr>
              <a:t>Thanks to </a:t>
            </a:r>
            <a:r>
              <a:rPr lang="en-US" sz="1800" b="1" i="1" dirty="0" smtClean="0">
                <a:solidFill>
                  <a:srgbClr val="0000CC"/>
                </a:solidFill>
              </a:rPr>
              <a:t>color shaper</a:t>
            </a:r>
            <a:r>
              <a:rPr lang="en-US" sz="1800" dirty="0" smtClean="0">
                <a:solidFill>
                  <a:srgbClr val="0000CC"/>
                </a:solidFill>
              </a:rPr>
              <a:t>, the color saturation could be set close to 160% and more. We use to limit the color saturation to 110% due to artifacts. </a:t>
            </a:r>
          </a:p>
          <a:p>
            <a:pPr>
              <a:lnSpc>
                <a:spcPts val="1600"/>
              </a:lnSpc>
              <a:spcBef>
                <a:spcPts val="600"/>
              </a:spcBef>
            </a:pPr>
            <a:r>
              <a:rPr lang="en-US" sz="1800" dirty="0" smtClean="0">
                <a:solidFill>
                  <a:srgbClr val="0000CC"/>
                </a:solidFill>
              </a:rPr>
              <a:t/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b="1" dirty="0" smtClean="0">
                <a:solidFill>
                  <a:srgbClr val="0000CC"/>
                </a:solidFill>
              </a:rPr>
              <a:t>► Note: Color shaper </a:t>
            </a:r>
            <a:r>
              <a:rPr lang="en-US" sz="1800" dirty="0" smtClean="0">
                <a:solidFill>
                  <a:srgbClr val="0000CC"/>
                </a:solidFill>
              </a:rPr>
              <a:t>is better used with scene recognition.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/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800" b="1" u="sng" dirty="0" smtClean="0">
                <a:solidFill>
                  <a:srgbClr val="FF0000"/>
                </a:solidFill>
              </a:rPr>
              <a:t>Under development:</a:t>
            </a:r>
            <a:r>
              <a:rPr lang="en-US" sz="1800" b="1" dirty="0" smtClean="0">
                <a:solidFill>
                  <a:srgbClr val="FF0000"/>
                </a:solidFill>
              </a:rPr>
              <a:t>   </a:t>
            </a:r>
            <a:r>
              <a:rPr lang="en-US" sz="1800" dirty="0" smtClean="0">
                <a:solidFill>
                  <a:srgbClr val="FF0000"/>
                </a:solidFill>
              </a:rPr>
              <a:t>Limit skin desaturation even in low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12- Fun effects: selective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35</a:t>
            </a:fld>
            <a:r>
              <a:rPr lang="en-US" smtClean="0"/>
              <a:t>/37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8600" y="990601"/>
            <a:ext cx="8610600" cy="5257800"/>
            <a:chOff x="152400" y="685800"/>
            <a:chExt cx="8854246" cy="5766375"/>
          </a:xfrm>
        </p:grpSpPr>
        <p:pic>
          <p:nvPicPr>
            <p:cNvPr id="51207" name="Picture 7" descr="C:\NrPhoto\Img\small\DSC_0810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685800"/>
              <a:ext cx="3276600" cy="2176440"/>
            </a:xfrm>
            <a:prstGeom prst="rect">
              <a:avLst/>
            </a:prstGeom>
            <a:noFill/>
          </p:spPr>
        </p:pic>
        <p:pic>
          <p:nvPicPr>
            <p:cNvPr id="51203" name="Picture 3" descr="C:\NrPhoto\ColorVibrancy-Fun\small\yo6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24304" y="2209800"/>
              <a:ext cx="6382342" cy="4239394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3429000" y="685800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Original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200" y="5867400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Modified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12- Fun effects: selective </a:t>
            </a:r>
            <a:r>
              <a:rPr lang="en-US" sz="2800" dirty="0" err="1" smtClean="0"/>
              <a:t>desaturation</a:t>
            </a:r>
            <a:endParaRPr lang="en-US" sz="2800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36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52400" y="914401"/>
            <a:ext cx="8686800" cy="5486400"/>
            <a:chOff x="152400" y="633984"/>
            <a:chExt cx="8945880" cy="5894391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51204" name="Picture 4" descr="C:\NrPhoto\ColorVibrancy-Fun\small\yo2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70632" y="1685638"/>
              <a:ext cx="3136392" cy="4180080"/>
            </a:xfrm>
            <a:prstGeom prst="rect">
              <a:avLst/>
            </a:prstGeom>
            <a:noFill/>
          </p:spPr>
        </p:pic>
        <p:pic>
          <p:nvPicPr>
            <p:cNvPr id="51205" name="Picture 5" descr="C:\NrPhoto\ColorVibrancy-Fun\small\visoterra-tour-eiffel-251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2400" y="1219200"/>
              <a:ext cx="2435624" cy="3246119"/>
            </a:xfrm>
            <a:prstGeom prst="rect">
              <a:avLst/>
            </a:prstGeom>
            <a:noFill/>
          </p:spPr>
        </p:pic>
        <p:pic>
          <p:nvPicPr>
            <p:cNvPr id="51206" name="Picture 6" descr="C:\NrPhoto\ColorVibrancy-Fun\small\yo27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61888" y="1685638"/>
              <a:ext cx="3136392" cy="418008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90728" y="633984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Original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17592" y="5943600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Modified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12- Fun effects: selective </a:t>
            </a:r>
            <a:r>
              <a:rPr lang="en-US" sz="2800" dirty="0" err="1" smtClean="0"/>
              <a:t>desaturation</a:t>
            </a:r>
            <a:endParaRPr lang="en-US" sz="2800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37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342900" y="990600"/>
            <a:ext cx="8458200" cy="5181600"/>
            <a:chOff x="152400" y="685800"/>
            <a:chExt cx="8839200" cy="5842575"/>
          </a:xfrm>
        </p:grpSpPr>
        <p:sp>
          <p:nvSpPr>
            <p:cNvPr id="12" name="TextBox 11"/>
            <p:cNvSpPr txBox="1"/>
            <p:nvPr/>
          </p:nvSpPr>
          <p:spPr>
            <a:xfrm>
              <a:off x="4038600" y="685800"/>
              <a:ext cx="15969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Original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28800" y="5943600"/>
              <a:ext cx="17331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Modified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1210" name="Picture 10" descr="C:\NrPhoto\Img0200\small\DSC_0075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762000"/>
              <a:ext cx="3850812" cy="2557463"/>
            </a:xfrm>
            <a:prstGeom prst="rect">
              <a:avLst/>
            </a:prstGeom>
            <a:noFill/>
          </p:spPr>
        </p:pic>
        <p:pic>
          <p:nvPicPr>
            <p:cNvPr id="51209" name="Picture 9" descr="C:\NrPhoto\ColorVibrancy-Fun\small\yo2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94917" y="2895600"/>
              <a:ext cx="5296683" cy="352307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 </a:t>
            </a:r>
            <a:r>
              <a:rPr lang="en-US" dirty="0" err="1" smtClean="0"/>
              <a:t>SaturationYUV</a:t>
            </a:r>
            <a:r>
              <a:rPr lang="en-US" dirty="0" smtClean="0"/>
              <a:t> color matrix in YUV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4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0662" y="1066800"/>
            <a:ext cx="8702675" cy="4995863"/>
            <a:chOff x="212725" y="609600"/>
            <a:chExt cx="8702675" cy="4995863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212725" y="2743200"/>
            <a:ext cx="4572000" cy="1828800"/>
          </p:xfrm>
          <a:graphic>
            <a:graphicData uri="http://schemas.openxmlformats.org/presentationml/2006/ole">
              <p:oleObj spid="_x0000_s1026" name="Equation" r:id="rId4" imgW="1777680" imgH="711000" progId="Equation.3">
                <p:embed/>
              </p:oleObj>
            </a:graphicData>
          </a:graphic>
        </p:graphicFrame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04800" y="609600"/>
              <a:ext cx="8610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CC3300"/>
                  </a:solidFill>
                </a:rPr>
                <a:t>Saturation control in  YCbCr: </a:t>
              </a:r>
              <a:r>
                <a:rPr lang="en-US" sz="2400" i="1" dirty="0" smtClean="0">
                  <a:solidFill>
                    <a:schemeClr val="tx1"/>
                  </a:solidFill>
                </a:rPr>
                <a:t>Multiplying </a:t>
              </a:r>
              <a:r>
                <a:rPr lang="en-US" sz="2400" i="1" dirty="0" err="1" smtClean="0">
                  <a:solidFill>
                    <a:schemeClr val="tx1"/>
                  </a:solidFill>
                </a:rPr>
                <a:t>Cb</a:t>
              </a:r>
              <a:r>
                <a:rPr lang="en-US" sz="2400" i="1" dirty="0" smtClean="0">
                  <a:solidFill>
                    <a:schemeClr val="tx1"/>
                  </a:solidFill>
                </a:rPr>
                <a:t> and Cr channels by the same amount</a:t>
              </a:r>
              <a:endParaRPr lang="en-US" sz="2400" i="1" dirty="0">
                <a:solidFill>
                  <a:schemeClr val="tx1"/>
                </a:solidFill>
              </a:endParaRPr>
            </a:p>
          </p:txBody>
        </p:sp>
        <p:pic>
          <p:nvPicPr>
            <p:cNvPr id="4108" name="Picture 12" descr="C:\Documents and Settings\nroux\Desktop\Yuv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29200" y="1752600"/>
              <a:ext cx="3852862" cy="3852863"/>
            </a:xfrm>
            <a:prstGeom prst="rect">
              <a:avLst/>
            </a:prstGeom>
            <a:noFill/>
          </p:spPr>
        </p:pic>
        <p:cxnSp>
          <p:nvCxnSpPr>
            <p:cNvPr id="23" name="Straight Arrow Connector 22"/>
            <p:cNvCxnSpPr>
              <a:endCxn id="33" idx="7"/>
            </p:cNvCxnSpPr>
            <p:nvPr/>
          </p:nvCxnSpPr>
          <p:spPr bwMode="auto">
            <a:xfrm rot="5400000">
              <a:off x="5997280" y="4046710"/>
              <a:ext cx="1345078" cy="585914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0"/>
            <p:cNvCxnSpPr>
              <a:endCxn id="32" idx="7"/>
            </p:cNvCxnSpPr>
            <p:nvPr/>
          </p:nvCxnSpPr>
          <p:spPr bwMode="auto">
            <a:xfrm rot="5400000">
              <a:off x="6585449" y="3810966"/>
              <a:ext cx="530690" cy="228727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2" name="Oval 31"/>
            <p:cNvSpPr/>
            <p:nvPr/>
          </p:nvSpPr>
          <p:spPr bwMode="auto">
            <a:xfrm>
              <a:off x="6641307" y="4174331"/>
              <a:ext cx="111444" cy="111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281739" y="4995863"/>
              <a:ext cx="111444" cy="111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4"/>
            <p:cNvSpPr>
              <a:spLocks noChangeArrowheads="1"/>
            </p:cNvSpPr>
            <p:nvPr/>
          </p:nvSpPr>
          <p:spPr bwMode="auto">
            <a:xfrm>
              <a:off x="5105400" y="4038600"/>
              <a:ext cx="16764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srgbClr val="0000CC"/>
                  </a:solidFill>
                </a:rPr>
                <a:t>Low saturation </a:t>
              </a:r>
              <a:endParaRPr lang="en-US" sz="1400" i="1" dirty="0">
                <a:solidFill>
                  <a:srgbClr val="0000CC"/>
                </a:solidFill>
              </a:endParaRPr>
            </a:p>
          </p:txBody>
        </p:sp>
        <p:sp>
          <p:nvSpPr>
            <p:cNvPr id="40" name="Rectangle 4"/>
            <p:cNvSpPr>
              <a:spLocks noChangeArrowheads="1"/>
            </p:cNvSpPr>
            <p:nvPr/>
          </p:nvSpPr>
          <p:spPr bwMode="auto">
            <a:xfrm>
              <a:off x="5181600" y="5105400"/>
              <a:ext cx="16764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srgbClr val="0000CC"/>
                  </a:solidFill>
                </a:rPr>
                <a:t>High saturation </a:t>
              </a:r>
              <a:endParaRPr lang="en-US" sz="1400" i="1" dirty="0">
                <a:solidFill>
                  <a:srgbClr val="0000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 </a:t>
            </a:r>
            <a:r>
              <a:rPr lang="en-US" dirty="0" err="1" smtClean="0"/>
              <a:t>SaturationYUV</a:t>
            </a:r>
            <a:r>
              <a:rPr lang="en-US" dirty="0" smtClean="0"/>
              <a:t> color matrix in YUV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5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81000" y="1066801"/>
            <a:ext cx="8229600" cy="5181599"/>
            <a:chOff x="25400" y="876300"/>
            <a:chExt cx="8966200" cy="5410201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25400" y="2400300"/>
              <a:ext cx="3429000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</a:rPr>
                <a:t>Saturation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in YCbCr could generate colors outside the RGB possible gamut.</a:t>
              </a:r>
              <a:br>
                <a:rPr lang="en-US" sz="2000" b="1" dirty="0" smtClean="0">
                  <a:solidFill>
                    <a:srgbClr val="0000CC"/>
                  </a:solidFill>
                </a:rPr>
              </a:br>
              <a:r>
                <a:rPr lang="en-US" sz="2000" b="1" dirty="0" smtClean="0">
                  <a:solidFill>
                    <a:srgbClr val="0000CC"/>
                  </a:solidFill>
                </a:rPr>
                <a:t/>
              </a:r>
              <a:br>
                <a:rPr lang="en-US" sz="2000" b="1" dirty="0" smtClean="0">
                  <a:solidFill>
                    <a:srgbClr val="0000CC"/>
                  </a:solidFill>
                </a:rPr>
              </a:br>
              <a:r>
                <a:rPr lang="en-US" sz="2000" b="1" dirty="0" smtClean="0">
                  <a:solidFill>
                    <a:srgbClr val="0000CC"/>
                  </a:solidFill>
                </a:rPr>
                <a:t>This produces clipping in RGB and so generate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shift .</a:t>
              </a:r>
              <a:endParaRPr lang="en-US" sz="2000" i="1" dirty="0">
                <a:solidFill>
                  <a:srgbClr val="0000CC"/>
                </a:solidFill>
              </a:endParaRPr>
            </a:p>
          </p:txBody>
        </p:sp>
        <p:grpSp>
          <p:nvGrpSpPr>
            <p:cNvPr id="2" name="Group 57"/>
            <p:cNvGrpSpPr/>
            <p:nvPr/>
          </p:nvGrpSpPr>
          <p:grpSpPr>
            <a:xfrm>
              <a:off x="3014133" y="876300"/>
              <a:ext cx="5977467" cy="5410201"/>
              <a:chOff x="3014133" y="876300"/>
              <a:chExt cx="5977467" cy="5410201"/>
            </a:xfrm>
          </p:grpSpPr>
          <p:pic>
            <p:nvPicPr>
              <p:cNvPr id="24" name="Picture 12" descr="C:\Documents and Settings\nroux\Desktop\Yuv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581400" y="876300"/>
                <a:ext cx="5410200" cy="5410201"/>
              </a:xfrm>
              <a:prstGeom prst="rect">
                <a:avLst/>
              </a:prstGeom>
              <a:noFill/>
            </p:spPr>
          </p:pic>
          <p:grpSp>
            <p:nvGrpSpPr>
              <p:cNvPr id="3" name="Group 21"/>
              <p:cNvGrpSpPr/>
              <p:nvPr/>
            </p:nvGrpSpPr>
            <p:grpSpPr>
              <a:xfrm>
                <a:off x="4544402" y="1411301"/>
                <a:ext cx="3638009" cy="3959009"/>
                <a:chOff x="2819400" y="2362200"/>
                <a:chExt cx="2590800" cy="2819400"/>
              </a:xfrm>
            </p:grpSpPr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3657600" y="2362200"/>
                  <a:ext cx="1752600" cy="30480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2819400" y="4876800"/>
                  <a:ext cx="1752600" cy="30480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 rot="5400000" flipH="1" flipV="1">
                  <a:off x="3733800" y="3505200"/>
                  <a:ext cx="2514600" cy="83820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 rot="5400000" flipH="1" flipV="1">
                  <a:off x="1981200" y="3200400"/>
                  <a:ext cx="2514600" cy="83820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5" name="Straight Arrow Connector 24"/>
              <p:cNvCxnSpPr>
                <a:endCxn id="28" idx="7"/>
              </p:cNvCxnSpPr>
              <p:nvPr/>
            </p:nvCxnSpPr>
            <p:spPr bwMode="auto">
              <a:xfrm rot="10800000" flipV="1">
                <a:off x="4095974" y="3581403"/>
                <a:ext cx="2190527" cy="937346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6" name="Straight Arrow Connector 25"/>
              <p:cNvCxnSpPr>
                <a:endCxn id="27" idx="7"/>
              </p:cNvCxnSpPr>
              <p:nvPr/>
            </p:nvCxnSpPr>
            <p:spPr bwMode="auto">
              <a:xfrm rot="10800000" flipV="1">
                <a:off x="5353274" y="3581403"/>
                <a:ext cx="926877" cy="39124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7" name="Oval 26"/>
              <p:cNvSpPr/>
              <p:nvPr/>
            </p:nvSpPr>
            <p:spPr bwMode="auto">
              <a:xfrm>
                <a:off x="5219700" y="3949700"/>
                <a:ext cx="156490" cy="15670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3962400" y="4495800"/>
                <a:ext cx="156490" cy="15670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Rectangle 4"/>
              <p:cNvSpPr>
                <a:spLocks noChangeArrowheads="1"/>
              </p:cNvSpPr>
              <p:nvPr/>
            </p:nvSpPr>
            <p:spPr bwMode="auto">
              <a:xfrm>
                <a:off x="3014133" y="4774827"/>
                <a:ext cx="1328326" cy="514169"/>
              </a:xfrm>
              <a:prstGeom prst="rect">
                <a:avLst/>
              </a:prstGeom>
              <a:solidFill>
                <a:schemeClr val="bg1">
                  <a:alpha val="56000"/>
                </a:schemeClr>
              </a:solidFill>
              <a:ln w="9525">
                <a:solidFill>
                  <a:srgbClr val="00CC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rgbClr val="0000CC"/>
                    </a:solidFill>
                  </a:rPr>
                  <a:t>Saturated in YCbCr</a:t>
                </a:r>
                <a:endParaRPr lang="en-US" sz="1300" i="1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571206" y="4495800"/>
                <a:ext cx="156490" cy="15670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7256" tIns="48628" rIns="97256" bIns="4862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73138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9" name="Straight Arrow Connector 48"/>
              <p:cNvCxnSpPr>
                <a:endCxn id="48" idx="7"/>
              </p:cNvCxnSpPr>
              <p:nvPr/>
            </p:nvCxnSpPr>
            <p:spPr bwMode="auto">
              <a:xfrm rot="10800000" flipV="1">
                <a:off x="4704780" y="3587749"/>
                <a:ext cx="1581721" cy="930999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52" name="Rectangle 4"/>
              <p:cNvSpPr>
                <a:spLocks noChangeArrowheads="1"/>
              </p:cNvSpPr>
              <p:nvPr/>
            </p:nvSpPr>
            <p:spPr bwMode="auto">
              <a:xfrm>
                <a:off x="4425479" y="4774827"/>
                <a:ext cx="1268119" cy="524435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00" b="1" dirty="0" smtClean="0">
                    <a:solidFill>
                      <a:srgbClr val="0000CC"/>
                    </a:solidFill>
                  </a:rPr>
                  <a:t>Saturated in RGB</a:t>
                </a:r>
                <a:endParaRPr lang="en-US" sz="1300" i="1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53" name="Rectangle 4"/>
              <p:cNvSpPr>
                <a:spLocks noChangeArrowheads="1"/>
              </p:cNvSpPr>
              <p:nvPr/>
            </p:nvSpPr>
            <p:spPr bwMode="auto">
              <a:xfrm>
                <a:off x="3581400" y="914400"/>
                <a:ext cx="3886200" cy="1015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Gamut allowed, for a </a:t>
                </a:r>
                <a:br>
                  <a:rPr lang="en-US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</a:br>
                <a:r>
                  <a:rPr lang="en-US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given Y, in RGB </a:t>
                </a:r>
                <a:br>
                  <a:rPr lang="en-US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</a:br>
                <a:r>
                  <a:rPr lang="en-US" sz="2000" b="1" dirty="0" smtClean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color space</a:t>
                </a:r>
                <a:endParaRPr lang="en-US" sz="2000" i="1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  <p:cxnSp>
            <p:nvCxnSpPr>
              <p:cNvPr id="55" name="Elbow Connector 54"/>
              <p:cNvCxnSpPr/>
              <p:nvPr/>
            </p:nvCxnSpPr>
            <p:spPr bwMode="auto">
              <a:xfrm>
                <a:off x="4038600" y="1981200"/>
                <a:ext cx="1143000" cy="609600"/>
              </a:xfrm>
              <a:prstGeom prst="bentConnector3">
                <a:avLst>
                  <a:gd name="adj1" fmla="val -1111"/>
                </a:avLst>
              </a:prstGeom>
              <a:noFill/>
              <a:ln w="38100" cap="flat" cmpd="sng" algn="ctr">
                <a:solidFill>
                  <a:schemeClr val="accent2">
                    <a:lumMod val="20000"/>
                    <a:lumOff val="80000"/>
                  </a:schemeClr>
                </a:solidFill>
                <a:prstDash val="sysDash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1- SaturationYUV color matrix in YUV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6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04800" y="1066800"/>
            <a:ext cx="8534400" cy="5181600"/>
            <a:chOff x="63500" y="685800"/>
            <a:chExt cx="9029700" cy="5854700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2667000" y="4419600"/>
              <a:ext cx="3810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</a:rPr>
                <a:t>Saturation generate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shift </a:t>
              </a:r>
              <a:endParaRPr lang="en-US" sz="2000" i="1" dirty="0">
                <a:solidFill>
                  <a:srgbClr val="0000CC"/>
                </a:solidFill>
              </a:endParaRPr>
            </a:p>
          </p:txBody>
        </p:sp>
        <p:pic>
          <p:nvPicPr>
            <p:cNvPr id="4104" name="Picture 8" descr="C:\Documents and Settings\nroux\Desktop\YCbCr_lowSa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500" y="3798183"/>
              <a:ext cx="2435839" cy="2739141"/>
            </a:xfrm>
            <a:prstGeom prst="rect">
              <a:avLst/>
            </a:prstGeom>
            <a:noFill/>
          </p:spPr>
        </p:pic>
        <p:pic>
          <p:nvPicPr>
            <p:cNvPr id="4105" name="Picture 9" descr="C:\Documents and Settings\nroux\Desktop\YCbC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19261" y="3810000"/>
              <a:ext cx="2435839" cy="2730500"/>
            </a:xfrm>
            <a:prstGeom prst="rect">
              <a:avLst/>
            </a:prstGeom>
            <a:noFill/>
          </p:spPr>
        </p:pic>
        <p:pic>
          <p:nvPicPr>
            <p:cNvPr id="4106" name="Picture 10" descr="C:\Documents and Settings\nroux\Desktop\YCbCr_cubeSat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32576" y="1130300"/>
              <a:ext cx="3860624" cy="2581275"/>
            </a:xfrm>
            <a:prstGeom prst="rect">
              <a:avLst/>
            </a:prstGeom>
            <a:noFill/>
          </p:spPr>
        </p:pic>
        <p:pic>
          <p:nvPicPr>
            <p:cNvPr id="4107" name="Picture 11" descr="C:\Documents and Settings\nroux\Desktop\YCbCr_cub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1155700"/>
              <a:ext cx="3845573" cy="2581275"/>
            </a:xfrm>
            <a:prstGeom prst="rect">
              <a:avLst/>
            </a:prstGeom>
            <a:noFill/>
          </p:spPr>
        </p:pic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8200" y="685800"/>
              <a:ext cx="2743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0000CC"/>
                  </a:solidFill>
                </a:rPr>
                <a:t>Saturation = 70 %</a:t>
              </a:r>
              <a:endParaRPr lang="en-US" sz="2400" i="1" dirty="0">
                <a:solidFill>
                  <a:srgbClr val="0000CC"/>
                </a:solidFill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5943599" y="685800"/>
              <a:ext cx="292018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rgbClr val="0000CC"/>
                  </a:solidFill>
                </a:rPr>
                <a:t>Saturation = 200 %</a:t>
              </a:r>
              <a:endParaRPr lang="en-US" sz="2400" i="1" dirty="0">
                <a:solidFill>
                  <a:srgbClr val="0000CC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209800" y="1981200"/>
              <a:ext cx="762000" cy="457200"/>
            </a:xfrm>
            <a:prstGeom prst="ellipse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7391400" y="1981200"/>
              <a:ext cx="762000" cy="457200"/>
            </a:xfrm>
            <a:prstGeom prst="ellipse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Arrow Connector 19"/>
            <p:cNvCxnSpPr>
              <a:stCxn id="15" idx="5"/>
            </p:cNvCxnSpPr>
            <p:nvPr/>
          </p:nvCxnSpPr>
          <p:spPr bwMode="auto">
            <a:xfrm rot="16200000" flipH="1">
              <a:off x="2996827" y="2234826"/>
              <a:ext cx="1438557" cy="1711794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2" name="Straight Arrow Connector 21"/>
            <p:cNvCxnSpPr>
              <a:stCxn id="16" idx="3"/>
            </p:cNvCxnSpPr>
            <p:nvPr/>
          </p:nvCxnSpPr>
          <p:spPr bwMode="auto">
            <a:xfrm rot="5400000">
              <a:off x="5318218" y="1625227"/>
              <a:ext cx="1438557" cy="2930992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26" name="Straight Arrow Connector 25"/>
            <p:cNvCxnSpPr>
              <a:stCxn id="13" idx="0"/>
            </p:cNvCxnSpPr>
            <p:nvPr/>
          </p:nvCxnSpPr>
          <p:spPr bwMode="auto">
            <a:xfrm rot="5400000" flipH="1" flipV="1">
              <a:off x="4267200" y="4114800"/>
              <a:ext cx="609600" cy="1588"/>
            </a:xfrm>
            <a:prstGeom prst="straightConnector1">
              <a:avLst/>
            </a:prstGeom>
            <a:noFill/>
            <a:ln w="571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2590800" y="5257800"/>
              <a:ext cx="39624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1"/>
                  </a:solidFill>
                </a:rPr>
                <a:t>RGB cube is a subset of YCbCr color space. </a:t>
              </a:r>
            </a:p>
            <a:p>
              <a:r>
                <a:rPr lang="en-US" sz="1600" b="1" dirty="0" smtClean="0">
                  <a:solidFill>
                    <a:schemeClr val="tx1"/>
                  </a:solidFill>
                </a:rPr>
                <a:t>Scaling </a:t>
              </a:r>
              <a:r>
                <a:rPr lang="en-US" sz="1600" b="1" dirty="0" err="1" smtClean="0">
                  <a:solidFill>
                    <a:schemeClr val="tx1"/>
                  </a:solidFill>
                </a:rPr>
                <a:t>Cb</a:t>
              </a:r>
              <a:r>
                <a:rPr lang="en-US" sz="1600" b="1" dirty="0" smtClean="0">
                  <a:solidFill>
                    <a:schemeClr val="tx1"/>
                  </a:solidFill>
                </a:rPr>
                <a:t> and Cr, for increasing Saturation could create clip in RGB.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1- SaturationYUV color matrix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7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04800" y="990600"/>
            <a:ext cx="8610600" cy="5334000"/>
            <a:chOff x="304800" y="685800"/>
            <a:chExt cx="8610600" cy="5660886"/>
          </a:xfrm>
        </p:grpSpPr>
        <p:sp>
          <p:nvSpPr>
            <p:cNvPr id="4" name="TextBox 3"/>
            <p:cNvSpPr txBox="1"/>
            <p:nvPr/>
          </p:nvSpPr>
          <p:spPr>
            <a:xfrm>
              <a:off x="762000" y="990600"/>
              <a:ext cx="83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533400" y="4038600"/>
            <a:ext cx="8105775" cy="1315720"/>
          </p:xfrm>
          <a:graphic>
            <a:graphicData uri="http://schemas.openxmlformats.org/presentationml/2006/ole">
              <p:oleObj spid="_x0000_s2050" name="Equation" r:id="rId4" imgW="4381200" imgH="711000" progId="Equation.3">
                <p:embed/>
              </p:oleObj>
            </a:graphicData>
          </a:graphic>
        </p:graphicFrame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304800" y="685800"/>
              <a:ext cx="83820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CC3300"/>
                  </a:solidFill>
                </a:rPr>
                <a:t>Saturation control in  RGB: </a:t>
              </a:r>
              <a:r>
                <a:rPr lang="en-US" sz="2400" i="1" dirty="0" smtClean="0">
                  <a:solidFill>
                    <a:schemeClr val="tx1"/>
                  </a:solidFill>
                </a:rPr>
                <a:t>Using a RGB to YCbCr and YCbCr to RGB, we can apply the matrix above</a:t>
              </a:r>
              <a:endParaRPr lang="en-US" sz="2400" i="1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533400" y="1600200"/>
            <a:ext cx="8032671" cy="1600200"/>
          </p:xfrm>
          <a:graphic>
            <a:graphicData uri="http://schemas.openxmlformats.org/presentationml/2006/ole">
              <p:oleObj spid="_x0000_s2051" name="Equation" r:id="rId5" imgW="3568680" imgH="711000" progId="Equation.3">
                <p:embed/>
              </p:oleObj>
            </a:graphicData>
          </a:graphic>
        </p:graphicFrame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457200" y="3429000"/>
              <a:ext cx="8305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solidFill>
                    <a:srgbClr val="C00000"/>
                  </a:solidFill>
                </a:rPr>
                <a:t>This becomes </a:t>
              </a:r>
              <a:r>
                <a:rPr lang="en-US" sz="1800" i="1" dirty="0" smtClean="0">
                  <a:solidFill>
                    <a:schemeClr val="tx1"/>
                  </a:solidFill>
                </a:rPr>
                <a:t>(depending on the YCbCr/</a:t>
              </a:r>
              <a:r>
                <a:rPr lang="en-US" sz="1800" i="1" dirty="0" err="1" smtClean="0">
                  <a:solidFill>
                    <a:schemeClr val="tx1"/>
                  </a:solidFill>
                </a:rPr>
                <a:t>Rgb</a:t>
              </a:r>
              <a:r>
                <a:rPr lang="en-US" sz="1800" i="1" dirty="0" smtClean="0">
                  <a:solidFill>
                    <a:schemeClr val="tx1"/>
                  </a:solidFill>
                </a:rPr>
                <a:t> transform)</a:t>
              </a:r>
              <a:r>
                <a:rPr lang="en-US" sz="2400" i="1" dirty="0" smtClean="0">
                  <a:solidFill>
                    <a:schemeClr val="tx1"/>
                  </a:solidFill>
                </a:rPr>
                <a:t>:</a:t>
              </a:r>
              <a:endParaRPr lang="en-US" sz="2400" i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457200" y="5638800"/>
              <a:ext cx="8458200" cy="7078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0000CC"/>
                  </a:solidFill>
                </a:rPr>
                <a:t>For each pixel, the maximum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Saturation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is the value that will not low or high clip more one or two channels, and so preventing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Hue</a:t>
              </a:r>
              <a:r>
                <a:rPr lang="en-US" sz="2000" b="1" dirty="0" smtClean="0">
                  <a:solidFill>
                    <a:srgbClr val="0000CC"/>
                  </a:solidFill>
                </a:rPr>
                <a:t> shift.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 </a:t>
            </a:r>
            <a:r>
              <a:rPr lang="en-US" dirty="0" err="1" smtClean="0"/>
              <a:t>SaturationYUV</a:t>
            </a:r>
            <a:r>
              <a:rPr lang="en-US" dirty="0" smtClean="0"/>
              <a:t> color matrix in RGB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8</a:t>
            </a:fld>
            <a:r>
              <a:rPr lang="en-US" smtClean="0"/>
              <a:t>/37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457200" y="990600"/>
            <a:ext cx="8379372" cy="5511462"/>
            <a:chOff x="457200" y="990600"/>
            <a:chExt cx="8379372" cy="5511462"/>
          </a:xfrm>
        </p:grpSpPr>
        <p:sp>
          <p:nvSpPr>
            <p:cNvPr id="4" name="TextBox 3"/>
            <p:cNvSpPr txBox="1"/>
            <p:nvPr/>
          </p:nvSpPr>
          <p:spPr>
            <a:xfrm>
              <a:off x="882869" y="1256393"/>
              <a:ext cx="780393" cy="509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457200" y="990600"/>
              <a:ext cx="8229600" cy="617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u="sng" dirty="0" smtClean="0">
                  <a:solidFill>
                    <a:schemeClr val="tx1"/>
                  </a:solidFill>
                </a:rPr>
                <a:t>Effect of Saturation on R, G and B channels:</a:t>
              </a:r>
              <a:r>
                <a:rPr lang="en-US" sz="2000" dirty="0" smtClean="0">
                  <a:solidFill>
                    <a:schemeClr val="tx1"/>
                  </a:solidFill>
                </a:rPr>
                <a:t> the channels are moved away, linearly, from the </a:t>
              </a:r>
              <a:r>
                <a:rPr lang="en-US" sz="2000" b="1" dirty="0" smtClean="0">
                  <a:solidFill>
                    <a:srgbClr val="C00000"/>
                  </a:solidFill>
                </a:rPr>
                <a:t>Luminance</a:t>
              </a:r>
              <a:r>
                <a:rPr lang="en-US" sz="2000" dirty="0" smtClean="0">
                  <a:solidFill>
                    <a:srgbClr val="C00000"/>
                  </a:solidFill>
                </a:rPr>
                <a:t> </a:t>
              </a:r>
              <a:r>
                <a:rPr lang="en-US" sz="2000" dirty="0" smtClean="0">
                  <a:solidFill>
                    <a:schemeClr val="tx1"/>
                  </a:solidFill>
                </a:rPr>
                <a:t>value </a:t>
              </a:r>
              <a:r>
                <a:rPr lang="en-US" sz="1600" dirty="0" smtClean="0">
                  <a:solidFill>
                    <a:schemeClr val="tx1"/>
                  </a:solidFill>
                </a:rPr>
                <a:t>(as defined by the selected YCbCr transform)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9969" y="5486399"/>
              <a:ext cx="631803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b="1" i="1" dirty="0" smtClean="0">
                  <a:solidFill>
                    <a:srgbClr val="0000CC"/>
                  </a:solidFill>
                </a:rPr>
                <a:t>Hue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>preserved when channel not clipped.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/>
              </a:r>
              <a:br>
                <a:rPr lang="en-GB" sz="2000" b="1" dirty="0" smtClean="0">
                  <a:solidFill>
                    <a:srgbClr val="0000CC"/>
                  </a:solidFill>
                </a:rPr>
              </a:br>
              <a:r>
                <a:rPr lang="en-GB" sz="2000" b="1" i="1" dirty="0" smtClean="0">
                  <a:solidFill>
                    <a:srgbClr val="0000CC"/>
                  </a:solidFill>
                </a:rPr>
                <a:t>Value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>increased.</a:t>
              </a:r>
              <a:r>
                <a:rPr lang="en-GB" sz="2000" b="1" dirty="0" smtClean="0">
                  <a:solidFill>
                    <a:srgbClr val="0000CC"/>
                  </a:solidFill>
                </a:rPr>
                <a:t> </a:t>
              </a:r>
              <a:r>
                <a:rPr lang="en-GB" sz="2000" dirty="0" smtClean="0">
                  <a:solidFill>
                    <a:srgbClr val="0000CC"/>
                  </a:solidFill>
                </a:rPr>
                <a:t/>
              </a:r>
              <a:br>
                <a:rPr lang="en-GB" sz="2000" dirty="0" smtClean="0">
                  <a:solidFill>
                    <a:srgbClr val="0000CC"/>
                  </a:solidFill>
                </a:rPr>
              </a:br>
              <a:r>
                <a:rPr lang="en-GB" sz="2000" b="1" dirty="0" smtClean="0">
                  <a:solidFill>
                    <a:srgbClr val="0000CC"/>
                  </a:solidFill>
                </a:rPr>
                <a:t>Luminance</a:t>
              </a:r>
              <a:r>
                <a:rPr lang="en-GB" sz="2000" dirty="0" smtClean="0">
                  <a:solidFill>
                    <a:srgbClr val="0000CC"/>
                  </a:solidFill>
                </a:rPr>
                <a:t> preserved when channel not clipped.</a:t>
              </a:r>
              <a:endParaRPr lang="en-GB" sz="2000" i="1" dirty="0">
                <a:solidFill>
                  <a:srgbClr val="0000CC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10400" y="4879449"/>
              <a:ext cx="1826172" cy="105784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GB" sz="1500" i="1" dirty="0" smtClean="0">
                  <a:solidFill>
                    <a:schemeClr val="tx1"/>
                  </a:solidFill>
                </a:rPr>
                <a:t>Look at </a:t>
              </a:r>
              <a:r>
                <a:rPr lang="en-GB" sz="1500" dirty="0" smtClean="0">
                  <a:solidFill>
                    <a:schemeClr val="tx1"/>
                  </a:solidFill>
                </a:rPr>
                <a:t>HSV.pdf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i="1" dirty="0" smtClean="0">
                  <a:solidFill>
                    <a:schemeClr val="tx1"/>
                  </a:solidFill>
                </a:rPr>
                <a:t>for understanding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b="1" i="1" dirty="0" smtClean="0">
                  <a:solidFill>
                    <a:schemeClr val="tx1"/>
                  </a:solidFill>
                </a:rPr>
                <a:t>H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ue, </a:t>
              </a:r>
              <a:r>
                <a:rPr lang="en-GB" sz="1500" b="1" i="1" dirty="0" smtClean="0">
                  <a:solidFill>
                    <a:schemeClr val="tx1"/>
                  </a:solidFill>
                </a:rPr>
                <a:t>S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aturation </a:t>
              </a:r>
              <a:br>
                <a:rPr lang="en-GB" sz="1500" i="1" dirty="0" smtClean="0">
                  <a:solidFill>
                    <a:schemeClr val="tx1"/>
                  </a:solidFill>
                </a:rPr>
              </a:br>
              <a:r>
                <a:rPr lang="en-GB" sz="1500" i="1" dirty="0" smtClean="0">
                  <a:solidFill>
                    <a:schemeClr val="tx1"/>
                  </a:solidFill>
                </a:rPr>
                <a:t>and </a:t>
              </a:r>
              <a:r>
                <a:rPr lang="en-GB" sz="1500" b="1" i="1" dirty="0" smtClean="0">
                  <a:solidFill>
                    <a:schemeClr val="tx1"/>
                  </a:solidFill>
                </a:rPr>
                <a:t>V</a:t>
              </a:r>
              <a:r>
                <a:rPr lang="en-GB" sz="1500" i="1" dirty="0" smtClean="0">
                  <a:solidFill>
                    <a:schemeClr val="tx1"/>
                  </a:solidFill>
                </a:rPr>
                <a:t>alue in RGB</a:t>
              </a:r>
              <a:endParaRPr lang="en-GB" sz="1500" i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Group 13"/>
            <p:cNvGrpSpPr/>
            <p:nvPr/>
          </p:nvGrpSpPr>
          <p:grpSpPr>
            <a:xfrm>
              <a:off x="609600" y="1759184"/>
              <a:ext cx="6001502" cy="3803417"/>
              <a:chOff x="468490" y="1440180"/>
              <a:chExt cx="6446057" cy="4361595"/>
            </a:xfrm>
          </p:grpSpPr>
          <p:pic>
            <p:nvPicPr>
              <p:cNvPr id="35849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8490" y="1650939"/>
                <a:ext cx="6446057" cy="41508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3" name="Group 12"/>
              <p:cNvGrpSpPr/>
              <p:nvPr/>
            </p:nvGrpSpPr>
            <p:grpSpPr>
              <a:xfrm>
                <a:off x="1696157" y="1440180"/>
                <a:ext cx="860169" cy="3025140"/>
                <a:chOff x="1696157" y="1440180"/>
                <a:chExt cx="860169" cy="3025140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 rot="16200000">
                  <a:off x="1144413" y="2188704"/>
                  <a:ext cx="1379921" cy="276434"/>
                </a:xfrm>
                <a:prstGeom prst="rect">
                  <a:avLst/>
                </a:prstGeom>
                <a:solidFill>
                  <a:schemeClr val="bg1">
                    <a:alpha val="66000"/>
                  </a:schemeClr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solidFill>
                        <a:srgbClr val="EEBB00"/>
                      </a:solidFill>
                    </a:rPr>
                    <a:t>Hue preserved</a:t>
                  </a:r>
                  <a:endParaRPr lang="en-GB" sz="1200" b="1" dirty="0">
                    <a:solidFill>
                      <a:srgbClr val="EEBB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1714990" y="2151214"/>
                  <a:ext cx="1385156" cy="297517"/>
                </a:xfrm>
                <a:prstGeom prst="rect">
                  <a:avLst/>
                </a:prstGeom>
                <a:solidFill>
                  <a:schemeClr val="bg1">
                    <a:alpha val="66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solidFill>
                        <a:srgbClr val="EEBB00"/>
                      </a:solidFill>
                    </a:rPr>
                    <a:t>Hue modified</a:t>
                  </a:r>
                  <a:endParaRPr lang="en-GB" sz="1200" b="1" dirty="0">
                    <a:solidFill>
                      <a:srgbClr val="EEBB00"/>
                    </a:solidFill>
                  </a:endParaRPr>
                </a:p>
              </p:txBody>
            </p:sp>
            <p:cxnSp>
              <p:nvCxnSpPr>
                <p:cNvPr id="57" name="Straight Connector 56"/>
                <p:cNvCxnSpPr/>
                <p:nvPr/>
              </p:nvCxnSpPr>
              <p:spPr bwMode="auto">
                <a:xfrm rot="5400000">
                  <a:off x="621030" y="2952750"/>
                  <a:ext cx="3025140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BC94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green channel equal to Luminance</a:t>
            </a:r>
            <a:endParaRPr lang="en-US" dirty="0"/>
          </a:p>
        </p:txBody>
      </p:sp>
      <p:sp>
        <p:nvSpPr>
          <p:cNvPr id="4098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549C53-AEB7-43DD-8F3D-4ACF2D4E3304}" type="slidenum">
              <a:rPr lang="en-US" smtClean="0"/>
              <a:pPr/>
              <a:t>9</a:t>
            </a:fld>
            <a:r>
              <a:rPr lang="en-US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2000" y="838200"/>
            <a:ext cx="762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the green channel is not changed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697" y="1371600"/>
            <a:ext cx="780260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 rot="16200000">
            <a:off x="4897034" y="3678211"/>
            <a:ext cx="16081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EEBB00"/>
                </a:solidFill>
              </a:rPr>
              <a:t>Hue preserved</a:t>
            </a:r>
            <a:endParaRPr lang="en-GB" sz="1600" b="1" dirty="0">
              <a:solidFill>
                <a:srgbClr val="EEBB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294029" y="3722293"/>
            <a:ext cx="148470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EEBB00"/>
                </a:solidFill>
              </a:rPr>
              <a:t>Hue modified</a:t>
            </a:r>
            <a:endParaRPr lang="en-GB" sz="1600" b="1" dirty="0">
              <a:solidFill>
                <a:srgbClr val="EEBB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rot="5400000">
            <a:off x="4050030" y="3569970"/>
            <a:ext cx="3634740" cy="0"/>
          </a:xfrm>
          <a:prstGeom prst="line">
            <a:avLst/>
          </a:prstGeom>
          <a:noFill/>
          <a:ln w="28575" cap="flat" cmpd="sng" algn="ctr">
            <a:solidFill>
              <a:srgbClr val="BC94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PVER" val="हऴश"/>
  <p:tag name="RANDOM" val="6"/>
  <p:tag name="CLINAME" val="ज़ॴॉॲ१ॹॹ९६९५४!ख़ग़दॉॵॴ६९४५ॴॺ९१ॲ"/>
  <p:tag name="DATETIME" val="षवावसशषशददषशीऺिे॓दम्॓ग़ऱषीशय!ावषवसशषषददषषीशिे॓दम्॓ग़ऱसीशय"/>
  <p:tag name="DONEBY" val="ख़ग़ॢॸॵ२९ॴदॴॵ५ॲॹ!ख़ग़ॢ९ॹॹ१ॸ४"/>
  <p:tag name="IPADDRESS" val="्ड़े॒ग़हशहहश!७ॴ२ऺशस़शह"/>
  <p:tag name="CHECKSUM" val="ऺ़सस!ऺहऻ़"/>
</p:tagLst>
</file>

<file path=ppt/theme/theme1.xml><?xml version="1.0" encoding="utf-8"?>
<a:theme xmlns:a="http://schemas.openxmlformats.org/drawingml/2006/main" name="blank">
  <a:themeElements>
    <a:clrScheme name="ST_720_540_43_18 1">
      <a:dk1>
        <a:srgbClr val="000000"/>
      </a:dk1>
      <a:lt1>
        <a:srgbClr val="FFFFFF"/>
      </a:lt1>
      <a:dk2>
        <a:srgbClr val="00528E"/>
      </a:dk2>
      <a:lt2>
        <a:srgbClr val="CECFD0"/>
      </a:lt2>
      <a:accent1>
        <a:srgbClr val="8799C1"/>
      </a:accent1>
      <a:accent2>
        <a:srgbClr val="FBB034"/>
      </a:accent2>
      <a:accent3>
        <a:srgbClr val="FFFFFF"/>
      </a:accent3>
      <a:accent4>
        <a:srgbClr val="000000"/>
      </a:accent4>
      <a:accent5>
        <a:srgbClr val="C3CADD"/>
      </a:accent5>
      <a:accent6>
        <a:srgbClr val="E39F2E"/>
      </a:accent6>
      <a:hlink>
        <a:srgbClr val="F3D89D"/>
      </a:hlink>
      <a:folHlink>
        <a:srgbClr val="0089C6"/>
      </a:folHlink>
    </a:clrScheme>
    <a:fontScheme name="ST_720_540_43_18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ST_720_540_43_18 1">
        <a:dk1>
          <a:srgbClr val="000000"/>
        </a:dk1>
        <a:lt1>
          <a:srgbClr val="FFFFFF"/>
        </a:lt1>
        <a:dk2>
          <a:srgbClr val="00528E"/>
        </a:dk2>
        <a:lt2>
          <a:srgbClr val="CECFD0"/>
        </a:lt2>
        <a:accent1>
          <a:srgbClr val="8799C1"/>
        </a:accent1>
        <a:accent2>
          <a:srgbClr val="FBB034"/>
        </a:accent2>
        <a:accent3>
          <a:srgbClr val="FFFFFF"/>
        </a:accent3>
        <a:accent4>
          <a:srgbClr val="000000"/>
        </a:accent4>
        <a:accent5>
          <a:srgbClr val="C3CADD"/>
        </a:accent5>
        <a:accent6>
          <a:srgbClr val="E39F2E"/>
        </a:accent6>
        <a:hlink>
          <a:srgbClr val="F3D89D"/>
        </a:hlink>
        <a:folHlink>
          <a:srgbClr val="0089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235</TotalTime>
  <Words>1810</Words>
  <Application>Microsoft Office PowerPoint</Application>
  <PresentationFormat>On-screen Show (4:3)</PresentationFormat>
  <Paragraphs>502</Paragraphs>
  <Slides>37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blank</vt:lpstr>
      <vt:lpstr>Equation</vt:lpstr>
      <vt:lpstr>Color Shaper full documentation</vt:lpstr>
      <vt:lpstr>What is color’s saturation ?</vt:lpstr>
      <vt:lpstr>How to apply color saturation gain ?</vt:lpstr>
      <vt:lpstr>1- SaturationYUV color matrix in YUV</vt:lpstr>
      <vt:lpstr>1- SaturationYUV color matrix in YUV</vt:lpstr>
      <vt:lpstr>1- SaturationYUV color matrix in YUV</vt:lpstr>
      <vt:lpstr>1- SaturationYUV color matrix in RGB</vt:lpstr>
      <vt:lpstr>1- SaturationYUV color matrix in RGB</vt:lpstr>
      <vt:lpstr>Example of green channel equal to Luminance</vt:lpstr>
      <vt:lpstr>2- SaturationYUV  definition in RGB</vt:lpstr>
      <vt:lpstr>2- SaturationYUV  definition in RGB</vt:lpstr>
      <vt:lpstr>2- SaturationYUV definition in RGB</vt:lpstr>
      <vt:lpstr>2- SaturationYUV  definition in RGB</vt:lpstr>
      <vt:lpstr>3- SaturationHSV  control in RGB</vt:lpstr>
      <vt:lpstr>3- SaturationHSV  control in RGB</vt:lpstr>
      <vt:lpstr>3- SaturationHSV  control in RGB</vt:lpstr>
      <vt:lpstr>3- SaturationHSV  control in RGB</vt:lpstr>
      <vt:lpstr>4- SaturationYUV vs. SaturationHSV</vt:lpstr>
      <vt:lpstr>4- SaturationYUV vs. SaturationHSV</vt:lpstr>
      <vt:lpstr>5- Using SaturationHSV</vt:lpstr>
      <vt:lpstr>5- Using both Color Saturation</vt:lpstr>
      <vt:lpstr>6- The crenel function</vt:lpstr>
      <vt:lpstr>7- Non linear SaturationYUV control</vt:lpstr>
      <vt:lpstr>8- SaturationYUV control by Luminance</vt:lpstr>
      <vt:lpstr>9- The comb function</vt:lpstr>
      <vt:lpstr>9- Using comb function with Hue</vt:lpstr>
      <vt:lpstr>9- SaturationYUV control by Hue</vt:lpstr>
      <vt:lpstr>11- Micro-architecture (RGB domain, half)</vt:lpstr>
      <vt:lpstr>10- SaturationHSV control by Hue</vt:lpstr>
      <vt:lpstr>11- Non linear SaturationHSV control</vt:lpstr>
      <vt:lpstr>11- Micro-architecture (RGB domain, full)</vt:lpstr>
      <vt:lpstr>12- Entry level user</vt:lpstr>
      <vt:lpstr>12- Advance user model</vt:lpstr>
      <vt:lpstr>12- Advantages of Color shaper</vt:lpstr>
      <vt:lpstr>12- Fun effects: selective</vt:lpstr>
      <vt:lpstr>12- Fun effects: selective desaturation</vt:lpstr>
      <vt:lpstr>12- Fun effects: selective desaturation</vt:lpstr>
    </vt:vector>
  </TitlesOfParts>
  <Company>STMicroelectronics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vibrancy</dc:title>
  <dc:creator>Alain ISSARD</dc:creator>
  <cp:lastModifiedBy>Alain ISSARD</cp:lastModifiedBy>
  <cp:revision>42</cp:revision>
  <cp:lastPrinted>2009-12-10T10:33:55Z</cp:lastPrinted>
  <dcterms:created xsi:type="dcterms:W3CDTF">2011-08-01T08:50:18Z</dcterms:created>
  <dcterms:modified xsi:type="dcterms:W3CDTF">2011-08-01T12:49:28Z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2110026521</vt:i4>
  </property>
  <property fmtid="{D5CDD505-2E9C-101B-9397-08002B2CF9AE}" pid="3" name="_NewReviewCycle">
    <vt:lpwstr/>
  </property>
  <property fmtid="{D5CDD505-2E9C-101B-9397-08002B2CF9AE}" pid="4" name="_EmailSubject">
    <vt:lpwstr>Template</vt:lpwstr>
  </property>
  <property fmtid="{D5CDD505-2E9C-101B-9397-08002B2CF9AE}" pid="5" name="_AuthorEmail">
    <vt:lpwstr>robin.noels@st.com</vt:lpwstr>
  </property>
  <property fmtid="{D5CDD505-2E9C-101B-9397-08002B2CF9AE}" pid="6" name="_AuthorEmailDisplayName">
    <vt:lpwstr>robin noels</vt:lpwstr>
  </property>
  <property fmtid="{D5CDD505-2E9C-101B-9397-08002B2CF9AE}" pid="7" name="_PreviousAdHocReviewCycleID">
    <vt:i4>670199638</vt:i4>
  </property>
</Properties>
</file>